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99"/>
  </p:notesMasterIdLst>
  <p:sldIdLst>
    <p:sldId id="259" r:id="rId5"/>
    <p:sldId id="515" r:id="rId6"/>
    <p:sldId id="534" r:id="rId7"/>
    <p:sldId id="535" r:id="rId8"/>
    <p:sldId id="620" r:id="rId9"/>
    <p:sldId id="487" r:id="rId10"/>
    <p:sldId id="489" r:id="rId11"/>
    <p:sldId id="538" r:id="rId12"/>
    <p:sldId id="536" r:id="rId13"/>
    <p:sldId id="539" r:id="rId14"/>
    <p:sldId id="541" r:id="rId15"/>
    <p:sldId id="540" r:id="rId16"/>
    <p:sldId id="545" r:id="rId17"/>
    <p:sldId id="544" r:id="rId18"/>
    <p:sldId id="621" r:id="rId19"/>
    <p:sldId id="542" r:id="rId20"/>
    <p:sldId id="546" r:id="rId21"/>
    <p:sldId id="548" r:id="rId22"/>
    <p:sldId id="543" r:id="rId23"/>
    <p:sldId id="547" r:id="rId24"/>
    <p:sldId id="622" r:id="rId25"/>
    <p:sldId id="555" r:id="rId26"/>
    <p:sldId id="556" r:id="rId27"/>
    <p:sldId id="554" r:id="rId28"/>
    <p:sldId id="490" r:id="rId29"/>
    <p:sldId id="562" r:id="rId30"/>
    <p:sldId id="565" r:id="rId31"/>
    <p:sldId id="566" r:id="rId32"/>
    <p:sldId id="563" r:id="rId33"/>
    <p:sldId id="567" r:id="rId34"/>
    <p:sldId id="549" r:id="rId35"/>
    <p:sldId id="550" r:id="rId36"/>
    <p:sldId id="552" r:id="rId37"/>
    <p:sldId id="553" r:id="rId38"/>
    <p:sldId id="557" r:id="rId39"/>
    <p:sldId id="558" r:id="rId40"/>
    <p:sldId id="560" r:id="rId41"/>
    <p:sldId id="559" r:id="rId42"/>
    <p:sldId id="561" r:id="rId43"/>
    <p:sldId id="568" r:id="rId44"/>
    <p:sldId id="570" r:id="rId45"/>
    <p:sldId id="571" r:id="rId46"/>
    <p:sldId id="572" r:id="rId47"/>
    <p:sldId id="569" r:id="rId48"/>
    <p:sldId id="573" r:id="rId49"/>
    <p:sldId id="574" r:id="rId50"/>
    <p:sldId id="575" r:id="rId51"/>
    <p:sldId id="577" r:id="rId52"/>
    <p:sldId id="576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90" r:id="rId66"/>
    <p:sldId id="591" r:id="rId67"/>
    <p:sldId id="592" r:id="rId68"/>
    <p:sldId id="595" r:id="rId69"/>
    <p:sldId id="593" r:id="rId70"/>
    <p:sldId id="601" r:id="rId71"/>
    <p:sldId id="594" r:id="rId72"/>
    <p:sldId id="596" r:id="rId73"/>
    <p:sldId id="597" r:id="rId74"/>
    <p:sldId id="598" r:id="rId75"/>
    <p:sldId id="599" r:id="rId76"/>
    <p:sldId id="600" r:id="rId77"/>
    <p:sldId id="602" r:id="rId78"/>
    <p:sldId id="603" r:id="rId79"/>
    <p:sldId id="604" r:id="rId80"/>
    <p:sldId id="611" r:id="rId81"/>
    <p:sldId id="605" r:id="rId82"/>
    <p:sldId id="606" r:id="rId83"/>
    <p:sldId id="607" r:id="rId84"/>
    <p:sldId id="608" r:id="rId85"/>
    <p:sldId id="612" r:id="rId86"/>
    <p:sldId id="609" r:id="rId87"/>
    <p:sldId id="610" r:id="rId88"/>
    <p:sldId id="613" r:id="rId89"/>
    <p:sldId id="614" r:id="rId90"/>
    <p:sldId id="615" r:id="rId91"/>
    <p:sldId id="616" r:id="rId92"/>
    <p:sldId id="617" r:id="rId93"/>
    <p:sldId id="618" r:id="rId94"/>
    <p:sldId id="619" r:id="rId95"/>
    <p:sldId id="623" r:id="rId96"/>
    <p:sldId id="624" r:id="rId97"/>
    <p:sldId id="625" r:id="rId98"/>
  </p:sldIdLst>
  <p:sldSz cx="12192000" cy="6858000"/>
  <p:notesSz cx="6858000" cy="9144000"/>
  <p:embeddedFontLst>
    <p:embeddedFont>
      <p:font typeface="Cambria Math" panose="02040503050406030204" pitchFamily="18" charset="0"/>
      <p:regular r:id="rId100"/>
    </p:embeddedFont>
    <p:embeddedFont>
      <p:font typeface="Consolas" panose="020B0609020204030204" pitchFamily="49" charset="0"/>
      <p:regular r:id="rId101"/>
      <p:bold r:id="rId102"/>
      <p:italic r:id="rId103"/>
      <p:boldItalic r:id="rId104"/>
    </p:embeddedFont>
    <p:embeddedFont>
      <p:font typeface="lato" panose="020F0502020204030203" pitchFamily="34" charset="0"/>
      <p:regular r:id="rId105"/>
      <p:bold r:id="rId106"/>
      <p:italic r:id="rId107"/>
      <p:boldItalic r:id="rId108"/>
    </p:embeddedFont>
    <p:embeddedFont>
      <p:font typeface="roboto" panose="02000000000000000000" pitchFamily="2" charset="0"/>
      <p:regular r:id="rId109"/>
      <p:bold r:id="rId110"/>
      <p:italic r:id="rId111"/>
      <p:boldItalic r:id="rId112"/>
    </p:embeddedFont>
    <p:embeddedFont>
      <p:font typeface="나눔고딕" panose="020D0604000000000000" pitchFamily="50" charset="-127"/>
      <p:regular r:id="rId113"/>
      <p:bold r:id="rId114"/>
    </p:embeddedFont>
    <p:embeddedFont>
      <p:font typeface="맑은 고딕" panose="020B0503020000020004" pitchFamily="50" charset="-127"/>
      <p:regular r:id="rId115"/>
      <p:bold r:id="rId116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A1D21"/>
    <a:srgbClr val="B4C7E7"/>
    <a:srgbClr val="D9D9D9"/>
    <a:srgbClr val="FFC000"/>
    <a:srgbClr val="FFFFFF"/>
    <a:srgbClr val="FFF2CC"/>
    <a:srgbClr val="4472C4"/>
    <a:srgbClr val="BDD7EE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1" autoAdjust="0"/>
    <p:restoredTop sz="90274" autoAdjust="0"/>
  </p:normalViewPr>
  <p:slideViewPr>
    <p:cSldViewPr snapToGrid="0" showGuides="1">
      <p:cViewPr varScale="1">
        <p:scale>
          <a:sx n="111" d="100"/>
          <a:sy n="111" d="100"/>
        </p:scale>
        <p:origin x="420" y="114"/>
      </p:cViewPr>
      <p:guideLst/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commentAuthors" Target="commentAuthor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3.fntdata"/><Relationship Id="rId16" Type="http://schemas.openxmlformats.org/officeDocument/2006/relationships/slide" Target="slides/slide12.xml"/><Relationship Id="rId107" Type="http://schemas.openxmlformats.org/officeDocument/2006/relationships/font" Target="fonts/font8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14.fntdata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5.fntdata"/><Relationship Id="rId119" Type="http://schemas.openxmlformats.org/officeDocument/2006/relationships/viewProps" Target="view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0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5.fntdata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2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6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4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96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73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48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59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13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89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2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16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242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5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12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35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90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30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9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489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69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0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75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990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02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991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96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28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14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488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64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8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2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68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63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261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47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5434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69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05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5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66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1100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4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6164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523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18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661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16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319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39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40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77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32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3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16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338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4291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418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298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334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335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51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665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4426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3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35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020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426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9473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025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2800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949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687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3540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905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5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25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92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66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1775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9252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480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1370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289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839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789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32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058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509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199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5539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7689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1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download.nvidia.com/compute/cuda/11.7.0/local_installers/cuda-repo-ubuntu2004-11-7-local_11.7.0-460.27.04-1_amd64.de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ums.developer.nvidia.com/t/questions-about-sp-and-sm/76700/5" TargetMode="External"/><Relationship Id="rId5" Type="http://schemas.openxmlformats.org/officeDocument/2006/relationships/hyperlink" Target="https://forums.developer.nvidia.com/t/gpu-architecture-and-warp-scheduling/58010/5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aram_father/CUDA-Thread-Hierarchy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www.youtube.com/watch?v=xwbD6fL5qC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16986770/cuda-cores-vs-thread-count" TargetMode="External"/><Relationship Id="rId5" Type="http://schemas.openxmlformats.org/officeDocument/2006/relationships/hyperlink" Target="http://www.donghyun53.net/nvidia-gpu-%EC%95%84%ED%82%A4%ED%85%8D%EC%B2%98-%EB%B3%80%EC%B2%9C%EC%82%AC-%EC%83%81%ED%8E%B8/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gsl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gsl/doc/html/vectors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igen.tuxfamily.org/dox/GettingStarted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slab/noslab.storage/blob/main/guide/ubuntu_nvidia_graphic_driver_installation.ppt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develop/documentation/onemkl-developer-reference-c/top/blas-and-sparse-blas-routines/blas-routines/blas-level-3-routines.html#blas-level-3-routines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pc.qmul.ac.uk/apps/dev/numerical/mkl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pastebin.com/pWE7MZuJ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hyperlink" Target="https://math-atlas.sourceforge.net/devel/atlas_devel/" TargetMode="External"/><Relationship Id="rId4" Type="http://schemas.openxmlformats.org/officeDocument/2006/relationships/hyperlink" Target="https://michaellindon.github.io/lindonslog/programming/atlas-blas-lapack-linear-algebra-libraries/index.html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junstar92.tistory.com/242?category=982715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CUDA Develop Environment Setting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522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Jinseo</a:t>
            </a:r>
            <a:r>
              <a:rPr lang="en-US" altLang="ko-KR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Choi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1330" y="5237184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653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altLang="ko-KR" dirty="0"/>
              <a:t>CUDA toolkit </a:t>
            </a:r>
            <a:r>
              <a:rPr lang="ko-KR" altLang="en-US" dirty="0"/>
              <a:t>설치</a:t>
            </a:r>
            <a:r>
              <a:rPr lang="en-US" altLang="ko-KR" dirty="0"/>
              <a:t>(10~15</a:t>
            </a:r>
            <a:r>
              <a:rPr lang="ko-KR" altLang="en-US" dirty="0"/>
              <a:t>분 소요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sz="2400" dirty="0"/>
              <a:t>11.7 </a:t>
            </a:r>
            <a:r>
              <a:rPr lang="ko-KR" altLang="en-US" sz="2400" dirty="0"/>
              <a:t>버전 호환 </a:t>
            </a:r>
            <a:r>
              <a:rPr lang="en-US" altLang="ko-KR" sz="2400" dirty="0"/>
              <a:t>toolkit </a:t>
            </a:r>
            <a:r>
              <a:rPr lang="ko-KR" altLang="en-US" sz="2400" dirty="0"/>
              <a:t>설치</a:t>
            </a:r>
            <a:r>
              <a:rPr lang="en-US" altLang="ko-KR" dirty="0"/>
              <a:t>(CUDA 11.7 </a:t>
            </a:r>
            <a:r>
              <a:rPr lang="ko-KR" altLang="en-US" dirty="0"/>
              <a:t>버전 호환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CUDA </a:t>
            </a:r>
            <a:r>
              <a:rPr lang="ko-KR" altLang="en-US" dirty="0"/>
              <a:t>컴파일러 </a:t>
            </a:r>
            <a:r>
              <a:rPr lang="en-US" altLang="ko-KR" dirty="0" err="1"/>
              <a:t>nvcc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CUDA </a:t>
            </a:r>
            <a:r>
              <a:rPr lang="ko-KR" altLang="en-US" dirty="0"/>
              <a:t>관련 사용자 라이브러리 </a:t>
            </a:r>
            <a:endParaRPr lang="en-US" altLang="ko-KR" dirty="0"/>
          </a:p>
          <a:p>
            <a:pPr lvl="1"/>
            <a:r>
              <a:rPr lang="es-E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wget https://developer.download.nvidia.com/compute/cuda/repos/ubuntu2004/x86_64/cuda-ubuntu2004.pinsudo mv cuda-ubuntu2004.pin /etc/apt/preferences.d/cuda-repository-pin-600</a:t>
            </a:r>
          </a:p>
          <a:p>
            <a:pPr lvl="1"/>
            <a:r>
              <a:rPr lang="da-DK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wget </a:t>
            </a:r>
            <a:r>
              <a:rPr lang="da-DK" altLang="ko-KR" sz="1800" dirty="0">
                <a:solidFill>
                  <a:srgbClr val="0563C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https://developer.download.nvidia.com/compute/cuda/</a:t>
            </a:r>
            <a:r>
              <a:rPr lang="da-DK" altLang="ko-KR" sz="1800" dirty="0">
                <a:solidFill>
                  <a:srgbClr val="FF000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11.7</a:t>
            </a:r>
            <a:r>
              <a:rPr lang="da-DK" altLang="ko-KR" sz="1800" dirty="0">
                <a:solidFill>
                  <a:srgbClr val="0563C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.0/local_installers/cuda-repo-ubuntu2004-11-7-local_11.7.0-460.27.04-1_amd64.deb</a:t>
            </a:r>
            <a:endParaRPr lang="da-DK" altLang="ko-KR" sz="18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dpkg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cuda-repo-ubuntu2004-11-7-local_11.7.0-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460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.27.04-1_amd64.deb</a:t>
            </a:r>
          </a:p>
          <a:p>
            <a:pPr lvl="1"/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apt-key add /var/cuda-repo-ubuntu2004-11-7-local/7fa2af80.pub</a:t>
            </a:r>
          </a:p>
          <a:p>
            <a:pPr lvl="1"/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apt-get update</a:t>
            </a:r>
          </a:p>
          <a:p>
            <a:pPr lvl="1"/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 apt-get -y install </a:t>
            </a:r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cuda</a:t>
            </a:r>
            <a:endParaRPr lang="en-US" altLang="ko-KR" sz="18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09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dirty="0"/>
              <a:t>CUDA toolkit </a:t>
            </a:r>
            <a:r>
              <a:rPr kumimoji="1" lang="ko-KR" altLang="en-US" dirty="0"/>
              <a:t>설치확인 </a:t>
            </a:r>
            <a:endParaRPr kumimoji="1" lang="en-US" altLang="ko-KR" dirty="0"/>
          </a:p>
          <a:p>
            <a:pPr lvl="1"/>
            <a:r>
              <a:rPr kumimoji="1" lang="en-US" alt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nvcc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--version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endParaRPr kumimoji="1"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BD4AD9-8B82-EF11-1C64-D3D70EF70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3"/>
          <a:stretch/>
        </p:blipFill>
        <p:spPr>
          <a:xfrm>
            <a:off x="833244" y="2213544"/>
            <a:ext cx="3810532" cy="9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/>
              <a:t>nvcc</a:t>
            </a:r>
            <a:r>
              <a:rPr kumimoji="1" lang="en-US" altLang="ko-KR" dirty="0"/>
              <a:t> command</a:t>
            </a:r>
            <a:r>
              <a:rPr kumimoji="1" lang="ko-KR" altLang="en-US" dirty="0"/>
              <a:t> </a:t>
            </a:r>
            <a:r>
              <a:rPr kumimoji="1" lang="en-US" altLang="ko-KR" dirty="0"/>
              <a:t>not found</a:t>
            </a:r>
          </a:p>
          <a:p>
            <a:pPr lvl="1"/>
            <a:r>
              <a:rPr kumimoji="1" lang="en-US" altLang="ko-KR" dirty="0"/>
              <a:t>.</a:t>
            </a:r>
            <a:r>
              <a:rPr kumimoji="1" lang="en-US" altLang="ko-KR" dirty="0" err="1"/>
              <a:t>bashrc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환경변수 편집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cuda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설치경로 수동설정 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vi ~/.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bashrc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export PATH=/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/local/cuda-11.2/bin:$PATH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export LD_LIBRARY_PATH=/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/local/cuda-11.7/lib64:$LD_LIBRARY_PATH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Bash shell</a:t>
            </a:r>
            <a:r>
              <a:rPr kumimoji="1" lang="ko-KR" altLang="en-US" dirty="0">
                <a:solidFill>
                  <a:schemeClr val="tx2"/>
                </a:solidFill>
              </a:rPr>
              <a:t>에 바로 적용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source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~/.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bashrc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nvcc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–version </a:t>
            </a:r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BEE3DE-92F3-DA8E-8AEE-5000ED0C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99" y="4634664"/>
            <a:ext cx="542048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Model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CUDA support Heterogeneous Computing</a:t>
            </a:r>
          </a:p>
          <a:p>
            <a:pPr lvl="1"/>
            <a:r>
              <a:rPr lang="ko-KR" altLang="en-US" dirty="0"/>
              <a:t>한 가지 이상의 프로세서</a:t>
            </a:r>
            <a:r>
              <a:rPr lang="en-US" altLang="ko-KR" dirty="0"/>
              <a:t>(CPU+GPU)</a:t>
            </a:r>
            <a:r>
              <a:rPr lang="ko-KR" altLang="en-US" dirty="0"/>
              <a:t>를 컴퓨팅에 사용 </a:t>
            </a:r>
            <a:endParaRPr lang="en-US" altLang="ko-KR" dirty="0"/>
          </a:p>
          <a:p>
            <a:pPr lvl="1"/>
            <a:r>
              <a:rPr lang="en-US" altLang="ko-KR" dirty="0"/>
              <a:t>CUDA</a:t>
            </a:r>
            <a:r>
              <a:rPr lang="ko-KR" altLang="en-US" dirty="0"/>
              <a:t>를 사용하여 </a:t>
            </a:r>
            <a:r>
              <a:rPr lang="en-US" altLang="ko-KR" dirty="0"/>
              <a:t>Host </a:t>
            </a:r>
            <a:r>
              <a:rPr lang="ko-KR" altLang="en-US" dirty="0"/>
              <a:t>연산을 이 기종</a:t>
            </a:r>
            <a:r>
              <a:rPr lang="en-US" altLang="ko-KR" dirty="0"/>
              <a:t> Device</a:t>
            </a:r>
            <a:r>
              <a:rPr lang="ko-KR" altLang="en-US" dirty="0"/>
              <a:t>에서 수행가능 </a:t>
            </a:r>
            <a:endParaRPr lang="en-US" altLang="ko-KR" dirty="0"/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C059113-6106-D331-2676-9891CB09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609" y="3162528"/>
            <a:ext cx="1666173" cy="1521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B04763-49D3-66AE-407F-772047276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564" y="2800512"/>
            <a:ext cx="2169605" cy="2169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341AD-756A-96B5-4909-BD04A2038B76}"/>
              </a:ext>
            </a:extLst>
          </p:cNvPr>
          <p:cNvSpPr txBox="1"/>
          <p:nvPr/>
        </p:nvSpPr>
        <p:spPr>
          <a:xfrm>
            <a:off x="2947738" y="500938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Host(CPU)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D0577-0631-01D1-ECC6-E7D5C932A86E}"/>
              </a:ext>
            </a:extLst>
          </p:cNvPr>
          <p:cNvSpPr txBox="1"/>
          <p:nvPr/>
        </p:nvSpPr>
        <p:spPr>
          <a:xfrm>
            <a:off x="7541191" y="495934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Device(GPU)</a:t>
            </a:r>
            <a:endParaRPr lang="ko-KR" altLang="en-US" b="1" dirty="0"/>
          </a:p>
        </p:txBody>
      </p:sp>
      <p:sp>
        <p:nvSpPr>
          <p:cNvPr id="12" name="화살표: 위쪽/아래쪽 11">
            <a:extLst>
              <a:ext uri="{FF2B5EF4-FFF2-40B4-BE49-F238E27FC236}">
                <a16:creationId xmlns:a16="http://schemas.microsoft.com/office/drawing/2014/main" id="{E66C346F-3BD4-B0F7-88F4-9FB210AD9921}"/>
              </a:ext>
            </a:extLst>
          </p:cNvPr>
          <p:cNvSpPr/>
          <p:nvPr/>
        </p:nvSpPr>
        <p:spPr>
          <a:xfrm rot="5400000">
            <a:off x="5639818" y="3061720"/>
            <a:ext cx="571502" cy="1788663"/>
          </a:xfrm>
          <a:prstGeom prst="upDownArrow">
            <a:avLst/>
          </a:prstGeom>
          <a:solidFill>
            <a:schemeClr val="bg2">
              <a:lumMod val="25000"/>
            </a:schemeClr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C53E7-F493-BCFB-1FB7-3316868DB4F7}"/>
              </a:ext>
            </a:extLst>
          </p:cNvPr>
          <p:cNvSpPr txBox="1"/>
          <p:nvPr/>
        </p:nvSpPr>
        <p:spPr>
          <a:xfrm>
            <a:off x="5386071" y="3771385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</a:rPr>
              <a:t>PCIe BUS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9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76824-3A01-6889-FEC4-1482644C7A7E}"/>
              </a:ext>
            </a:extLst>
          </p:cNvPr>
          <p:cNvSpPr/>
          <p:nvPr/>
        </p:nvSpPr>
        <p:spPr>
          <a:xfrm>
            <a:off x="9611340" y="3146442"/>
            <a:ext cx="1995505" cy="260037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CUDA Program flow</a:t>
            </a: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A264527-6794-9764-03F2-5F9500FC64D9}"/>
              </a:ext>
            </a:extLst>
          </p:cNvPr>
          <p:cNvSpPr/>
          <p:nvPr/>
        </p:nvSpPr>
        <p:spPr>
          <a:xfrm>
            <a:off x="6611829" y="3146442"/>
            <a:ext cx="1995505" cy="260037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B9BEEB0-BAB8-D325-FEF6-1F7275D19F05}"/>
              </a:ext>
            </a:extLst>
          </p:cNvPr>
          <p:cNvSpPr/>
          <p:nvPr/>
        </p:nvSpPr>
        <p:spPr>
          <a:xfrm>
            <a:off x="9790064" y="3358983"/>
            <a:ext cx="1635760" cy="831619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GPU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C7AF89C-219C-D2D7-D24A-700BB02A238A}"/>
              </a:ext>
            </a:extLst>
          </p:cNvPr>
          <p:cNvSpPr/>
          <p:nvPr/>
        </p:nvSpPr>
        <p:spPr>
          <a:xfrm>
            <a:off x="9790064" y="4798482"/>
            <a:ext cx="1635760" cy="60967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Device Memory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화살표: 위쪽/아래쪽 65">
            <a:extLst>
              <a:ext uri="{FF2B5EF4-FFF2-40B4-BE49-F238E27FC236}">
                <a16:creationId xmlns:a16="http://schemas.microsoft.com/office/drawing/2014/main" id="{A05653C3-3C2E-150C-BDD6-56938626A054}"/>
              </a:ext>
            </a:extLst>
          </p:cNvPr>
          <p:cNvSpPr/>
          <p:nvPr/>
        </p:nvSpPr>
        <p:spPr>
          <a:xfrm>
            <a:off x="7437363" y="4229871"/>
            <a:ext cx="350440" cy="564015"/>
          </a:xfrm>
          <a:prstGeom prst="upDown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13E8EF-5E2B-BB44-3EB5-69ABB760F062}"/>
              </a:ext>
            </a:extLst>
          </p:cNvPr>
          <p:cNvSpPr/>
          <p:nvPr/>
        </p:nvSpPr>
        <p:spPr>
          <a:xfrm>
            <a:off x="6777378" y="3376256"/>
            <a:ext cx="1650579" cy="820788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CPU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4381B02-8FFF-F2A9-6578-D62218A8645A}"/>
              </a:ext>
            </a:extLst>
          </p:cNvPr>
          <p:cNvSpPr/>
          <p:nvPr/>
        </p:nvSpPr>
        <p:spPr>
          <a:xfrm>
            <a:off x="1622156" y="2511565"/>
            <a:ext cx="2461923" cy="34193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D3DE003-59B0-9FDB-E093-E6F33A6C2439}"/>
              </a:ext>
            </a:extLst>
          </p:cNvPr>
          <p:cNvGrpSpPr/>
          <p:nvPr/>
        </p:nvGrpSpPr>
        <p:grpSpPr>
          <a:xfrm>
            <a:off x="328420" y="2162872"/>
            <a:ext cx="5481594" cy="3768040"/>
            <a:chOff x="614405" y="1494562"/>
            <a:chExt cx="5855257" cy="450718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21A915-0DA5-3D1F-977F-39F5164E02E4}"/>
                </a:ext>
              </a:extLst>
            </p:cNvPr>
            <p:cNvSpPr/>
            <p:nvPr/>
          </p:nvSpPr>
          <p:spPr>
            <a:xfrm>
              <a:off x="2103797" y="2711394"/>
              <a:ext cx="60960" cy="4114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99A2E5F-219A-8F94-BAE7-2687617E7F00}"/>
                </a:ext>
              </a:extLst>
            </p:cNvPr>
            <p:cNvSpPr/>
            <p:nvPr/>
          </p:nvSpPr>
          <p:spPr>
            <a:xfrm>
              <a:off x="3333157" y="3221933"/>
              <a:ext cx="1211579" cy="7879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322F915-5979-BD40-A2FC-5AB511253ABA}"/>
                </a:ext>
              </a:extLst>
            </p:cNvPr>
            <p:cNvSpPr/>
            <p:nvPr/>
          </p:nvSpPr>
          <p:spPr>
            <a:xfrm>
              <a:off x="2097022" y="1962654"/>
              <a:ext cx="148964" cy="1259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6CB0FA-1C5F-C638-2602-523E82133B19}"/>
                </a:ext>
              </a:extLst>
            </p:cNvPr>
            <p:cNvSpPr/>
            <p:nvPr/>
          </p:nvSpPr>
          <p:spPr>
            <a:xfrm>
              <a:off x="2086469" y="4009891"/>
              <a:ext cx="161247" cy="1758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ACD968B-9754-38A4-6801-C17FB81F828F}"/>
                </a:ext>
              </a:extLst>
            </p:cNvPr>
            <p:cNvCxnSpPr>
              <a:cxnSpLocks/>
            </p:cNvCxnSpPr>
            <p:nvPr/>
          </p:nvCxnSpPr>
          <p:spPr>
            <a:xfrm>
              <a:off x="2164757" y="1962653"/>
              <a:ext cx="0" cy="4039096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6632A1-20B0-AF20-DDBB-E82258739D3D}"/>
                </a:ext>
              </a:extLst>
            </p:cNvPr>
            <p:cNvSpPr txBox="1"/>
            <p:nvPr/>
          </p:nvSpPr>
          <p:spPr>
            <a:xfrm>
              <a:off x="3308218" y="2815224"/>
              <a:ext cx="1279039" cy="36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/>
                <a:t>Device(GPU)</a:t>
              </a:r>
              <a:endParaRPr lang="ko-KR" altLang="en-US" sz="1400" b="1" i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5F1CBD-7850-863E-554B-16435A602013}"/>
                </a:ext>
              </a:extLst>
            </p:cNvPr>
            <p:cNvSpPr txBox="1"/>
            <p:nvPr/>
          </p:nvSpPr>
          <p:spPr>
            <a:xfrm>
              <a:off x="1678479" y="1494562"/>
              <a:ext cx="1104899" cy="36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Host(CPU)</a:t>
              </a:r>
              <a:endParaRPr lang="ko-KR" altLang="en-US" sz="1400" b="1" i="1" dirty="0"/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F39AF68F-24FD-05B1-1CB5-94329EBFA884}"/>
                </a:ext>
              </a:extLst>
            </p:cNvPr>
            <p:cNvCxnSpPr>
              <a:cxnSpLocks/>
            </p:cNvCxnSpPr>
            <p:nvPr/>
          </p:nvCxnSpPr>
          <p:spPr>
            <a:xfrm>
              <a:off x="2234866" y="3219836"/>
              <a:ext cx="1097022" cy="2097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292144E-A5AB-3416-3C7E-A615542BE1A6}"/>
                </a:ext>
              </a:extLst>
            </p:cNvPr>
            <p:cNvSpPr/>
            <p:nvPr/>
          </p:nvSpPr>
          <p:spPr>
            <a:xfrm>
              <a:off x="2084426" y="3472057"/>
              <a:ext cx="165099" cy="16991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6BF25A-C8E7-E898-5688-4CCDFDF97B53}"/>
                </a:ext>
              </a:extLst>
            </p:cNvPr>
            <p:cNvSpPr/>
            <p:nvPr/>
          </p:nvSpPr>
          <p:spPr>
            <a:xfrm>
              <a:off x="2082228" y="3682427"/>
              <a:ext cx="161248" cy="16991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87E4D4-F434-B815-2047-FEECE935AE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3476" y="4007796"/>
              <a:ext cx="1089679" cy="2097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왼쪽 중괄호 92">
              <a:extLst>
                <a:ext uri="{FF2B5EF4-FFF2-40B4-BE49-F238E27FC236}">
                  <a16:creationId xmlns:a16="http://schemas.microsoft.com/office/drawing/2014/main" id="{B4E3E435-3B2B-AD1E-0043-D5216BFF1E6D}"/>
                </a:ext>
              </a:extLst>
            </p:cNvPr>
            <p:cNvSpPr/>
            <p:nvPr/>
          </p:nvSpPr>
          <p:spPr>
            <a:xfrm>
              <a:off x="1584042" y="1960879"/>
              <a:ext cx="374327" cy="1258958"/>
            </a:xfrm>
            <a:prstGeom prst="leftBrac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6B41ED5-8F89-A057-EE71-CD1456771A76}"/>
                </a:ext>
              </a:extLst>
            </p:cNvPr>
            <p:cNvSpPr txBox="1"/>
            <p:nvPr/>
          </p:nvSpPr>
          <p:spPr>
            <a:xfrm>
              <a:off x="614405" y="2609356"/>
              <a:ext cx="1104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Host Code</a:t>
              </a:r>
              <a:endParaRPr lang="ko-KR" altLang="en-US" sz="1400" b="1" i="1" dirty="0"/>
            </a:p>
          </p:txBody>
        </p:sp>
        <p:sp>
          <p:nvSpPr>
            <p:cNvPr id="95" name="왼쪽 중괄호 94">
              <a:extLst>
                <a:ext uri="{FF2B5EF4-FFF2-40B4-BE49-F238E27FC236}">
                  <a16:creationId xmlns:a16="http://schemas.microsoft.com/office/drawing/2014/main" id="{58A5A939-DEFD-3999-A949-79AC84CA5EEA}"/>
                </a:ext>
              </a:extLst>
            </p:cNvPr>
            <p:cNvSpPr/>
            <p:nvPr/>
          </p:nvSpPr>
          <p:spPr>
            <a:xfrm>
              <a:off x="1590708" y="4007796"/>
              <a:ext cx="374327" cy="1755850"/>
            </a:xfrm>
            <a:prstGeom prst="leftBrac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EB39D0C-1AB8-D975-AA90-93F615953F08}"/>
                </a:ext>
              </a:extLst>
            </p:cNvPr>
            <p:cNvSpPr txBox="1"/>
            <p:nvPr/>
          </p:nvSpPr>
          <p:spPr>
            <a:xfrm>
              <a:off x="660615" y="4597629"/>
              <a:ext cx="1104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Host Code</a:t>
              </a:r>
              <a:endParaRPr lang="ko-KR" altLang="en-US" sz="1400" b="1" i="1" dirty="0"/>
            </a:p>
          </p:txBody>
        </p:sp>
        <p:sp>
          <p:nvSpPr>
            <p:cNvPr id="98" name="왼쪽 중괄호 97">
              <a:extLst>
                <a:ext uri="{FF2B5EF4-FFF2-40B4-BE49-F238E27FC236}">
                  <a16:creationId xmlns:a16="http://schemas.microsoft.com/office/drawing/2014/main" id="{2D21C585-43F3-3DCD-B629-831A2119B885}"/>
                </a:ext>
              </a:extLst>
            </p:cNvPr>
            <p:cNvSpPr/>
            <p:nvPr/>
          </p:nvSpPr>
          <p:spPr>
            <a:xfrm rot="10800000">
              <a:off x="4667055" y="3213527"/>
              <a:ext cx="374327" cy="796365"/>
            </a:xfrm>
            <a:prstGeom prst="leftBrac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AC2FF78-88B9-CDC7-75C1-4414475DAA8D}"/>
                </a:ext>
              </a:extLst>
            </p:cNvPr>
            <p:cNvSpPr txBox="1"/>
            <p:nvPr/>
          </p:nvSpPr>
          <p:spPr>
            <a:xfrm>
              <a:off x="5045205" y="3459609"/>
              <a:ext cx="1424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Device Code</a:t>
              </a:r>
              <a:endParaRPr lang="ko-KR" altLang="en-US" sz="1400" b="1" i="1" dirty="0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015E82CB-044E-7EB8-E53D-6D3EABB12F00}"/>
              </a:ext>
            </a:extLst>
          </p:cNvPr>
          <p:cNvSpPr txBox="1"/>
          <p:nvPr/>
        </p:nvSpPr>
        <p:spPr>
          <a:xfrm>
            <a:off x="2434564" y="2518094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task.cu</a:t>
            </a:r>
            <a:endParaRPr lang="ko-KR" altLang="en-US" sz="1400" b="1" i="1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2C59968-44BD-7DD1-0AD3-4683154898A5}"/>
              </a:ext>
            </a:extLst>
          </p:cNvPr>
          <p:cNvSpPr/>
          <p:nvPr/>
        </p:nvSpPr>
        <p:spPr>
          <a:xfrm>
            <a:off x="6777378" y="4820746"/>
            <a:ext cx="1658111" cy="60967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Host Memory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6" name="화살표: 위쪽/아래쪽 105">
            <a:extLst>
              <a:ext uri="{FF2B5EF4-FFF2-40B4-BE49-F238E27FC236}">
                <a16:creationId xmlns:a16="http://schemas.microsoft.com/office/drawing/2014/main" id="{97FBAB33-042E-308E-7264-0F0B50100814}"/>
              </a:ext>
            </a:extLst>
          </p:cNvPr>
          <p:cNvSpPr/>
          <p:nvPr/>
        </p:nvSpPr>
        <p:spPr>
          <a:xfrm>
            <a:off x="10426901" y="4212534"/>
            <a:ext cx="350440" cy="564015"/>
          </a:xfrm>
          <a:prstGeom prst="upDownArrow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화살표: 위쪽/아래쪽 106">
            <a:extLst>
              <a:ext uri="{FF2B5EF4-FFF2-40B4-BE49-F238E27FC236}">
                <a16:creationId xmlns:a16="http://schemas.microsoft.com/office/drawing/2014/main" id="{5E150433-C19A-F4EF-0F12-B1563423BF7A}"/>
              </a:ext>
            </a:extLst>
          </p:cNvPr>
          <p:cNvSpPr/>
          <p:nvPr/>
        </p:nvSpPr>
        <p:spPr>
          <a:xfrm rot="5400000">
            <a:off x="8928542" y="3924036"/>
            <a:ext cx="350440" cy="974700"/>
          </a:xfrm>
          <a:prstGeom prst="upDownArrow">
            <a:avLst/>
          </a:prstGeom>
          <a:solidFill>
            <a:schemeClr val="bg2">
              <a:lumMod val="2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F12F14A-0B9A-8D1C-A20A-08B188E4E17A}"/>
              </a:ext>
            </a:extLst>
          </p:cNvPr>
          <p:cNvSpPr txBox="1"/>
          <p:nvPr/>
        </p:nvSpPr>
        <p:spPr>
          <a:xfrm>
            <a:off x="8647946" y="4266986"/>
            <a:ext cx="134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bg1"/>
                </a:solidFill>
              </a:rPr>
              <a:t>PCIe BUS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F0D5048-828D-B927-2FCD-C1272D1F0AC3}"/>
              </a:ext>
            </a:extLst>
          </p:cNvPr>
          <p:cNvSpPr txBox="1"/>
          <p:nvPr/>
        </p:nvSpPr>
        <p:spPr>
          <a:xfrm>
            <a:off x="7279641" y="1919575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① </a:t>
            </a:r>
            <a:r>
              <a:rPr lang="en-US" altLang="ko-KR" sz="1400" b="1" dirty="0"/>
              <a:t>Copy input data from host memory to device memory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9F8BEA-F710-8F26-7202-64CC7764A70B}"/>
              </a:ext>
            </a:extLst>
          </p:cNvPr>
          <p:cNvSpPr txBox="1"/>
          <p:nvPr/>
        </p:nvSpPr>
        <p:spPr>
          <a:xfrm>
            <a:off x="2131461" y="3290744"/>
            <a:ext cx="455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①</a:t>
            </a:r>
            <a:endParaRPr lang="ko-KR" altLang="en-US" sz="14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BEFFCE2-A56E-3F7E-92A2-8C521DC36472}"/>
              </a:ext>
            </a:extLst>
          </p:cNvPr>
          <p:cNvSpPr txBox="1"/>
          <p:nvPr/>
        </p:nvSpPr>
        <p:spPr>
          <a:xfrm>
            <a:off x="2546266" y="3765271"/>
            <a:ext cx="455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②</a:t>
            </a:r>
            <a:endParaRPr lang="ko-KR" altLang="en-US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7BC323-CC64-E13C-4685-93E5955F237F}"/>
              </a:ext>
            </a:extLst>
          </p:cNvPr>
          <p:cNvSpPr txBox="1"/>
          <p:nvPr/>
        </p:nvSpPr>
        <p:spPr>
          <a:xfrm>
            <a:off x="2136084" y="3958125"/>
            <a:ext cx="455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③</a:t>
            </a:r>
            <a:endParaRPr lang="ko-KR" altLang="en-US" sz="1400" dirty="0"/>
          </a:p>
        </p:txBody>
      </p:sp>
      <p:sp>
        <p:nvSpPr>
          <p:cNvPr id="138" name="화살표: 오른쪽 137">
            <a:extLst>
              <a:ext uri="{FF2B5EF4-FFF2-40B4-BE49-F238E27FC236}">
                <a16:creationId xmlns:a16="http://schemas.microsoft.com/office/drawing/2014/main" id="{FA020706-AED4-A045-ABB5-BF61F5915A26}"/>
              </a:ext>
            </a:extLst>
          </p:cNvPr>
          <p:cNvSpPr/>
          <p:nvPr/>
        </p:nvSpPr>
        <p:spPr>
          <a:xfrm rot="16200000">
            <a:off x="10530900" y="4296551"/>
            <a:ext cx="1220528" cy="430653"/>
          </a:xfrm>
          <a:prstGeom prst="rightArrow">
            <a:avLst/>
          </a:prstGeom>
          <a:solidFill>
            <a:schemeClr val="accent2">
              <a:lumMod val="20000"/>
              <a:lumOff val="80000"/>
              <a:alpha val="59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화살표: 굽음 139">
            <a:extLst>
              <a:ext uri="{FF2B5EF4-FFF2-40B4-BE49-F238E27FC236}">
                <a16:creationId xmlns:a16="http://schemas.microsoft.com/office/drawing/2014/main" id="{BE39DFC2-7042-5172-F8BD-4EB873DF9620}"/>
              </a:ext>
            </a:extLst>
          </p:cNvPr>
          <p:cNvSpPr/>
          <p:nvPr/>
        </p:nvSpPr>
        <p:spPr>
          <a:xfrm rot="10800000" flipH="1">
            <a:off x="7960684" y="4009912"/>
            <a:ext cx="2212500" cy="1380544"/>
          </a:xfrm>
          <a:prstGeom prst="bentArrow">
            <a:avLst>
              <a:gd name="adj1" fmla="val 16808"/>
              <a:gd name="adj2" fmla="val 17101"/>
              <a:gd name="adj3" fmla="val 19979"/>
              <a:gd name="adj4" fmla="val 23783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E73FDDB-8F99-8AC1-E5E6-63372574ED12}"/>
              </a:ext>
            </a:extLst>
          </p:cNvPr>
          <p:cNvSpPr txBox="1"/>
          <p:nvPr/>
        </p:nvSpPr>
        <p:spPr>
          <a:xfrm>
            <a:off x="7276099" y="2525714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③ </a:t>
            </a:r>
            <a:r>
              <a:rPr lang="en-US" altLang="ko-KR" sz="1400" b="1" dirty="0"/>
              <a:t>Copy results from device memory to host memory</a:t>
            </a:r>
            <a:endParaRPr lang="ko-KR" altLang="en-US" sz="1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62D3BA3-77F0-14CA-2E6C-E2BE7130259F}"/>
              </a:ext>
            </a:extLst>
          </p:cNvPr>
          <p:cNvSpPr txBox="1"/>
          <p:nvPr/>
        </p:nvSpPr>
        <p:spPr>
          <a:xfrm>
            <a:off x="7279641" y="2227339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② </a:t>
            </a:r>
            <a:r>
              <a:rPr lang="en-US" altLang="ko-KR" sz="1400" b="1" dirty="0"/>
              <a:t>Load device code and execute it</a:t>
            </a:r>
          </a:p>
        </p:txBody>
      </p:sp>
      <p:sp>
        <p:nvSpPr>
          <p:cNvPr id="145" name="화살표: 굽음 144">
            <a:extLst>
              <a:ext uri="{FF2B5EF4-FFF2-40B4-BE49-F238E27FC236}">
                <a16:creationId xmlns:a16="http://schemas.microsoft.com/office/drawing/2014/main" id="{4879EC6C-7212-0DC5-9568-5436A10524FB}"/>
              </a:ext>
            </a:extLst>
          </p:cNvPr>
          <p:cNvSpPr/>
          <p:nvPr/>
        </p:nvSpPr>
        <p:spPr>
          <a:xfrm rot="10800000">
            <a:off x="7960684" y="4009912"/>
            <a:ext cx="2212500" cy="1380544"/>
          </a:xfrm>
          <a:prstGeom prst="bentArrow">
            <a:avLst>
              <a:gd name="adj1" fmla="val 16808"/>
              <a:gd name="adj2" fmla="val 17101"/>
              <a:gd name="adj3" fmla="val 19979"/>
              <a:gd name="adj4" fmla="val 23783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402BF9F-BB61-7263-FD28-819AE547E436}"/>
              </a:ext>
            </a:extLst>
          </p:cNvPr>
          <p:cNvSpPr/>
          <p:nvPr/>
        </p:nvSpPr>
        <p:spPr>
          <a:xfrm flipH="1">
            <a:off x="2960970" y="3666184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3B48AE7-D2C1-6D2B-9B99-AEB6390C69ED}"/>
              </a:ext>
            </a:extLst>
          </p:cNvPr>
          <p:cNvSpPr/>
          <p:nvPr/>
        </p:nvSpPr>
        <p:spPr>
          <a:xfrm flipH="1">
            <a:off x="3052174" y="3666184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092C2B11-EBCA-26E1-747C-5824ABCAD6FC}"/>
              </a:ext>
            </a:extLst>
          </p:cNvPr>
          <p:cNvSpPr/>
          <p:nvPr/>
        </p:nvSpPr>
        <p:spPr>
          <a:xfrm flipH="1">
            <a:off x="3143378" y="3666184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DFBB58E-B0FB-4C90-2053-20F686BCE453}"/>
              </a:ext>
            </a:extLst>
          </p:cNvPr>
          <p:cNvSpPr/>
          <p:nvPr/>
        </p:nvSpPr>
        <p:spPr>
          <a:xfrm flipH="1">
            <a:off x="3234581" y="3666184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249092D-343E-6071-F9D5-2185ED0ABDAB}"/>
              </a:ext>
            </a:extLst>
          </p:cNvPr>
          <p:cNvSpPr/>
          <p:nvPr/>
        </p:nvSpPr>
        <p:spPr>
          <a:xfrm flipH="1">
            <a:off x="3326167" y="3663172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76CFB1D-F8D0-8D93-31FF-C5E026AAA76E}"/>
              </a:ext>
            </a:extLst>
          </p:cNvPr>
          <p:cNvSpPr/>
          <p:nvPr/>
        </p:nvSpPr>
        <p:spPr>
          <a:xfrm flipH="1">
            <a:off x="3417371" y="3663172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71A72A1-76B5-D909-EA52-5971892D61F1}"/>
              </a:ext>
            </a:extLst>
          </p:cNvPr>
          <p:cNvSpPr/>
          <p:nvPr/>
        </p:nvSpPr>
        <p:spPr>
          <a:xfrm flipH="1">
            <a:off x="3508575" y="3663172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4C94876B-69F7-730B-1F8F-C8886626352F}"/>
              </a:ext>
            </a:extLst>
          </p:cNvPr>
          <p:cNvSpPr/>
          <p:nvPr/>
        </p:nvSpPr>
        <p:spPr>
          <a:xfrm flipH="1">
            <a:off x="3599778" y="3663172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0E12902-19B0-9E97-038E-7EA08D296B0E}"/>
              </a:ext>
            </a:extLst>
          </p:cNvPr>
          <p:cNvSpPr/>
          <p:nvPr/>
        </p:nvSpPr>
        <p:spPr>
          <a:xfrm flipH="1">
            <a:off x="3688369" y="3662646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01D19873-5609-AEBC-AF0A-84CFCA388AE2}"/>
              </a:ext>
            </a:extLst>
          </p:cNvPr>
          <p:cNvSpPr/>
          <p:nvPr/>
        </p:nvSpPr>
        <p:spPr>
          <a:xfrm flipH="1">
            <a:off x="3779573" y="3662646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2784A55-54A9-9AEA-E7F7-5EC3710AB3B6}"/>
              </a:ext>
            </a:extLst>
          </p:cNvPr>
          <p:cNvSpPr/>
          <p:nvPr/>
        </p:nvSpPr>
        <p:spPr>
          <a:xfrm flipH="1">
            <a:off x="3870776" y="3662646"/>
            <a:ext cx="45719" cy="573614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7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8" grpId="1"/>
      <p:bldP spid="138" grpId="0" animBg="1"/>
      <p:bldP spid="138" grpId="1" animBg="1"/>
      <p:bldP spid="140" grpId="0" animBg="1"/>
      <p:bldP spid="140" grpId="1" animBg="1"/>
      <p:bldP spid="141" grpId="0"/>
      <p:bldP spid="142" grpId="0"/>
      <p:bldP spid="142" grpId="1"/>
      <p:bldP spid="1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CUDA Program flow</a:t>
            </a: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F0D5048-828D-B927-2FCD-C1272D1F0AC3}"/>
              </a:ext>
            </a:extLst>
          </p:cNvPr>
          <p:cNvSpPr txBox="1"/>
          <p:nvPr/>
        </p:nvSpPr>
        <p:spPr>
          <a:xfrm>
            <a:off x="6959159" y="1006058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① </a:t>
            </a:r>
            <a:r>
              <a:rPr lang="en-US" altLang="ko-KR" sz="1400" b="1" dirty="0"/>
              <a:t>Copy input data from host memory to device memory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E73FDDB-8F99-8AC1-E5E6-63372574ED12}"/>
              </a:ext>
            </a:extLst>
          </p:cNvPr>
          <p:cNvSpPr txBox="1"/>
          <p:nvPr/>
        </p:nvSpPr>
        <p:spPr>
          <a:xfrm>
            <a:off x="6955617" y="1612197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③ </a:t>
            </a:r>
            <a:r>
              <a:rPr lang="en-US" altLang="ko-KR" sz="1400" b="1" dirty="0"/>
              <a:t>Copy results from device memory to host memory</a:t>
            </a:r>
            <a:endParaRPr lang="ko-KR" altLang="en-US" sz="1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62D3BA3-77F0-14CA-2E6C-E2BE7130259F}"/>
              </a:ext>
            </a:extLst>
          </p:cNvPr>
          <p:cNvSpPr txBox="1"/>
          <p:nvPr/>
        </p:nvSpPr>
        <p:spPr>
          <a:xfrm>
            <a:off x="6959159" y="1313822"/>
            <a:ext cx="660273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② </a:t>
            </a:r>
            <a:r>
              <a:rPr lang="en-US" altLang="ko-KR" sz="1400" b="1" dirty="0"/>
              <a:t>Load device code and execute it</a:t>
            </a:r>
          </a:p>
        </p:txBody>
      </p: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78ACCEE9-2E9F-4E2D-09FD-72DB3532FE37}"/>
              </a:ext>
            </a:extLst>
          </p:cNvPr>
          <p:cNvGrpSpPr/>
          <p:nvPr/>
        </p:nvGrpSpPr>
        <p:grpSpPr>
          <a:xfrm>
            <a:off x="502058" y="2129525"/>
            <a:ext cx="9309907" cy="4161016"/>
            <a:chOff x="502058" y="2129525"/>
            <a:chExt cx="9309907" cy="416101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6B41ED5-8F89-A057-EE71-CD1456771A76}"/>
                </a:ext>
              </a:extLst>
            </p:cNvPr>
            <p:cNvSpPr txBox="1"/>
            <p:nvPr/>
          </p:nvSpPr>
          <p:spPr>
            <a:xfrm>
              <a:off x="502058" y="2803082"/>
              <a:ext cx="1223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/>
                <a:t>Host </a:t>
              </a:r>
            </a:p>
            <a:p>
              <a:pPr algn="ctr"/>
              <a:r>
                <a:rPr lang="en-US" altLang="ko-KR" b="1" i="1" dirty="0"/>
                <a:t>Code</a:t>
              </a:r>
              <a:endParaRPr lang="ko-KR" altLang="en-US" b="1" i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EB39D0C-1AB8-D975-AA90-93F615953F08}"/>
                </a:ext>
              </a:extLst>
            </p:cNvPr>
            <p:cNvSpPr txBox="1"/>
            <p:nvPr/>
          </p:nvSpPr>
          <p:spPr>
            <a:xfrm>
              <a:off x="531899" y="4866080"/>
              <a:ext cx="1179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/>
                <a:t>Host</a:t>
              </a:r>
            </a:p>
            <a:p>
              <a:pPr algn="ctr"/>
              <a:r>
                <a:rPr lang="en-US" altLang="ko-KR" b="1" i="1" dirty="0"/>
                <a:t>Code</a:t>
              </a:r>
              <a:endParaRPr lang="ko-KR" altLang="en-US" b="1" i="1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4381B02-8FFF-F2A9-6578-D62218A8645A}"/>
                </a:ext>
              </a:extLst>
            </p:cNvPr>
            <p:cNvSpPr/>
            <p:nvPr/>
          </p:nvSpPr>
          <p:spPr>
            <a:xfrm>
              <a:off x="1788994" y="2513588"/>
              <a:ext cx="2287706" cy="36664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2">
                  <a:lumMod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21A915-0DA5-3D1F-977F-39F5164E02E4}"/>
                </a:ext>
              </a:extLst>
            </p:cNvPr>
            <p:cNvSpPr/>
            <p:nvPr/>
          </p:nvSpPr>
          <p:spPr>
            <a:xfrm>
              <a:off x="1890322" y="3230489"/>
              <a:ext cx="57479" cy="3688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99A2E5F-219A-8F94-BAE7-2687617E7F00}"/>
                </a:ext>
              </a:extLst>
            </p:cNvPr>
            <p:cNvSpPr/>
            <p:nvPr/>
          </p:nvSpPr>
          <p:spPr>
            <a:xfrm>
              <a:off x="2839925" y="3688146"/>
              <a:ext cx="1142388" cy="7063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322F915-5979-BD40-A2FC-5AB511253ABA}"/>
                </a:ext>
              </a:extLst>
            </p:cNvPr>
            <p:cNvSpPr/>
            <p:nvPr/>
          </p:nvSpPr>
          <p:spPr>
            <a:xfrm>
              <a:off x="1877538" y="2559304"/>
              <a:ext cx="150124" cy="6349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6CB0FA-1C5F-C638-2602-523E82133B19}"/>
                </a:ext>
              </a:extLst>
            </p:cNvPr>
            <p:cNvSpPr/>
            <p:nvPr/>
          </p:nvSpPr>
          <p:spPr>
            <a:xfrm>
              <a:off x="1867588" y="4846948"/>
              <a:ext cx="152039" cy="11241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6632A1-20B0-AF20-DDBB-E82258739D3D}"/>
                </a:ext>
              </a:extLst>
            </p:cNvPr>
            <p:cNvSpPr txBox="1"/>
            <p:nvPr/>
          </p:nvSpPr>
          <p:spPr>
            <a:xfrm>
              <a:off x="2784733" y="3302454"/>
              <a:ext cx="143533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i="1" dirty="0"/>
                <a:t>Device(GPU)</a:t>
              </a:r>
              <a:endParaRPr lang="ko-KR" altLang="en-US" sz="1700" b="1" i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5F1CBD-7850-863E-554B-16435A602013}"/>
                </a:ext>
              </a:extLst>
            </p:cNvPr>
            <p:cNvSpPr txBox="1"/>
            <p:nvPr/>
          </p:nvSpPr>
          <p:spPr>
            <a:xfrm>
              <a:off x="1361571" y="2129525"/>
              <a:ext cx="1472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Host(CPU)</a:t>
              </a:r>
              <a:endParaRPr lang="ko-KR" altLang="en-US" b="1" i="1" dirty="0"/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F39AF68F-24FD-05B1-1CB5-94329EBFA884}"/>
                </a:ext>
              </a:extLst>
            </p:cNvPr>
            <p:cNvCxnSpPr>
              <a:cxnSpLocks/>
            </p:cNvCxnSpPr>
            <p:nvPr/>
          </p:nvCxnSpPr>
          <p:spPr>
            <a:xfrm>
              <a:off x="2013906" y="3686266"/>
              <a:ext cx="820582" cy="0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292144E-A5AB-3416-3C7E-A615542BE1A6}"/>
                </a:ext>
              </a:extLst>
            </p:cNvPr>
            <p:cNvSpPr/>
            <p:nvPr/>
          </p:nvSpPr>
          <p:spPr>
            <a:xfrm>
              <a:off x="1872057" y="3912362"/>
              <a:ext cx="155671" cy="15231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56BF25A-C8E7-E898-5688-4CCDFDF97B53}"/>
                </a:ext>
              </a:extLst>
            </p:cNvPr>
            <p:cNvSpPr/>
            <p:nvPr/>
          </p:nvSpPr>
          <p:spPr>
            <a:xfrm>
              <a:off x="1869984" y="4100942"/>
              <a:ext cx="152040" cy="15231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8E87E4D4-F434-B815-2047-FEECE935A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2024" y="4391025"/>
              <a:ext cx="806901" cy="1584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왼쪽 중괄호 92">
              <a:extLst>
                <a:ext uri="{FF2B5EF4-FFF2-40B4-BE49-F238E27FC236}">
                  <a16:creationId xmlns:a16="http://schemas.microsoft.com/office/drawing/2014/main" id="{B4E3E435-3B2B-AD1E-0043-D5216BFF1E6D}"/>
                </a:ext>
              </a:extLst>
            </p:cNvPr>
            <p:cNvSpPr/>
            <p:nvPr/>
          </p:nvSpPr>
          <p:spPr>
            <a:xfrm>
              <a:off x="1399681" y="2559303"/>
              <a:ext cx="352950" cy="1110808"/>
            </a:xfrm>
            <a:prstGeom prst="leftBrac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왼쪽 중괄호 94">
              <a:extLst>
                <a:ext uri="{FF2B5EF4-FFF2-40B4-BE49-F238E27FC236}">
                  <a16:creationId xmlns:a16="http://schemas.microsoft.com/office/drawing/2014/main" id="{58A5A939-DEFD-3999-A949-79AC84CA5EEA}"/>
                </a:ext>
              </a:extLst>
            </p:cNvPr>
            <p:cNvSpPr/>
            <p:nvPr/>
          </p:nvSpPr>
          <p:spPr>
            <a:xfrm>
              <a:off x="1406535" y="4392609"/>
              <a:ext cx="352950" cy="1573978"/>
            </a:xfrm>
            <a:prstGeom prst="leftBrac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왼쪽 중괄호 97">
              <a:extLst>
                <a:ext uri="{FF2B5EF4-FFF2-40B4-BE49-F238E27FC236}">
                  <a16:creationId xmlns:a16="http://schemas.microsoft.com/office/drawing/2014/main" id="{2D21C585-43F3-3DCD-B629-831A2119B885}"/>
                </a:ext>
              </a:extLst>
            </p:cNvPr>
            <p:cNvSpPr/>
            <p:nvPr/>
          </p:nvSpPr>
          <p:spPr>
            <a:xfrm rot="10800000">
              <a:off x="4120385" y="3692494"/>
              <a:ext cx="352950" cy="713877"/>
            </a:xfrm>
            <a:prstGeom prst="leftBrac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AC2FF78-88B9-CDC7-75C1-4414475DAA8D}"/>
                </a:ext>
              </a:extLst>
            </p:cNvPr>
            <p:cNvSpPr txBox="1"/>
            <p:nvPr/>
          </p:nvSpPr>
          <p:spPr>
            <a:xfrm>
              <a:off x="4278424" y="3747925"/>
              <a:ext cx="10432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b="1" i="1" dirty="0"/>
                <a:t>Device </a:t>
              </a:r>
            </a:p>
            <a:p>
              <a:pPr algn="ctr"/>
              <a:r>
                <a:rPr lang="en-US" altLang="ko-KR" sz="1700" b="1" i="1" dirty="0"/>
                <a:t>Code</a:t>
              </a:r>
              <a:endParaRPr lang="ko-KR" altLang="en-US" sz="1700" b="1" i="1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29F8BEA-F710-8F26-7202-64CC7764A70B}"/>
                </a:ext>
              </a:extLst>
            </p:cNvPr>
            <p:cNvSpPr txBox="1"/>
            <p:nvPr/>
          </p:nvSpPr>
          <p:spPr>
            <a:xfrm>
              <a:off x="1998862" y="3244040"/>
              <a:ext cx="4582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①</a:t>
              </a:r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BEFFCE2-A56E-3F7E-92A2-8C521DC36472}"/>
                </a:ext>
              </a:extLst>
            </p:cNvPr>
            <p:cNvSpPr txBox="1"/>
            <p:nvPr/>
          </p:nvSpPr>
          <p:spPr>
            <a:xfrm>
              <a:off x="2451117" y="3848245"/>
              <a:ext cx="4582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402BF9F-BB61-7263-FD28-819AE547E436}"/>
                </a:ext>
              </a:extLst>
            </p:cNvPr>
            <p:cNvSpPr/>
            <p:nvPr/>
          </p:nvSpPr>
          <p:spPr>
            <a:xfrm flipH="1">
              <a:off x="2927851" y="375164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3B48AE7-D2C1-6D2B-9B99-AEB6390C69ED}"/>
                </a:ext>
              </a:extLst>
            </p:cNvPr>
            <p:cNvSpPr/>
            <p:nvPr/>
          </p:nvSpPr>
          <p:spPr>
            <a:xfrm flipH="1">
              <a:off x="3019708" y="375164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92C2B11-EBCA-26E1-747C-5824ABCAD6FC}"/>
                </a:ext>
              </a:extLst>
            </p:cNvPr>
            <p:cNvSpPr/>
            <p:nvPr/>
          </p:nvSpPr>
          <p:spPr>
            <a:xfrm flipH="1">
              <a:off x="3111566" y="375164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DFBB58E-B0FB-4C90-2053-20F686BCE453}"/>
                </a:ext>
              </a:extLst>
            </p:cNvPr>
            <p:cNvSpPr/>
            <p:nvPr/>
          </p:nvSpPr>
          <p:spPr>
            <a:xfrm flipH="1">
              <a:off x="3203422" y="375164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A249092D-343E-6071-F9D5-2185ED0ABDAB}"/>
                </a:ext>
              </a:extLst>
            </p:cNvPr>
            <p:cNvSpPr/>
            <p:nvPr/>
          </p:nvSpPr>
          <p:spPr>
            <a:xfrm flipH="1">
              <a:off x="3295665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76CFB1D-F8D0-8D93-31FF-C5E026AAA76E}"/>
                </a:ext>
              </a:extLst>
            </p:cNvPr>
            <p:cNvSpPr/>
            <p:nvPr/>
          </p:nvSpPr>
          <p:spPr>
            <a:xfrm flipH="1">
              <a:off x="3387522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71A72A1-76B5-D909-EA52-5971892D61F1}"/>
                </a:ext>
              </a:extLst>
            </p:cNvPr>
            <p:cNvSpPr/>
            <p:nvPr/>
          </p:nvSpPr>
          <p:spPr>
            <a:xfrm flipH="1">
              <a:off x="3479380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C94876B-69F7-730B-1F8F-C8886626352F}"/>
                </a:ext>
              </a:extLst>
            </p:cNvPr>
            <p:cNvSpPr/>
            <p:nvPr/>
          </p:nvSpPr>
          <p:spPr>
            <a:xfrm flipH="1">
              <a:off x="3571236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D4B15A8-0C4E-AD55-C9BB-483317402396}"/>
                </a:ext>
              </a:extLst>
            </p:cNvPr>
            <p:cNvSpPr/>
            <p:nvPr/>
          </p:nvSpPr>
          <p:spPr>
            <a:xfrm flipH="1">
              <a:off x="3656607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22E5782-F586-7968-1F6B-9D7429B2FDBA}"/>
                </a:ext>
              </a:extLst>
            </p:cNvPr>
            <p:cNvSpPr/>
            <p:nvPr/>
          </p:nvSpPr>
          <p:spPr>
            <a:xfrm flipH="1">
              <a:off x="3748464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F4D0AAF0-FC5C-F856-7141-106F43FE39BB}"/>
                </a:ext>
              </a:extLst>
            </p:cNvPr>
            <p:cNvSpPr/>
            <p:nvPr/>
          </p:nvSpPr>
          <p:spPr>
            <a:xfrm flipH="1">
              <a:off x="3840321" y="3748413"/>
              <a:ext cx="46047" cy="615065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CC3FCA74-87D4-3CF8-9D98-71DED1ED50D7}"/>
                </a:ext>
              </a:extLst>
            </p:cNvPr>
            <p:cNvGrpSpPr/>
            <p:nvPr/>
          </p:nvGrpSpPr>
          <p:grpSpPr>
            <a:xfrm>
              <a:off x="5251488" y="2513588"/>
              <a:ext cx="4560477" cy="3776953"/>
              <a:chOff x="6209229" y="2493296"/>
              <a:chExt cx="5031379" cy="3522413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C7AF89C-219C-D2D7-D24A-700BB02A238A}"/>
                  </a:ext>
                </a:extLst>
              </p:cNvPr>
              <p:cNvSpPr/>
              <p:nvPr/>
            </p:nvSpPr>
            <p:spPr>
              <a:xfrm>
                <a:off x="9027312" y="5107492"/>
                <a:ext cx="2213296" cy="696606"/>
              </a:xfrm>
              <a:prstGeom prst="rect">
                <a:avLst/>
              </a:prstGeom>
              <a:solidFill>
                <a:srgbClr val="D9D9D9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2">
                        <a:lumMod val="10000"/>
                      </a:schemeClr>
                    </a:solidFill>
                  </a:rPr>
                  <a:t>Device Memory</a:t>
                </a:r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013E8EF-5E2B-BB44-3EB5-69ABB760F062}"/>
                  </a:ext>
                </a:extLst>
              </p:cNvPr>
              <p:cNvSpPr/>
              <p:nvPr/>
            </p:nvSpPr>
            <p:spPr>
              <a:xfrm>
                <a:off x="6212178" y="2493296"/>
                <a:ext cx="1804065" cy="1110431"/>
              </a:xfrm>
              <a:prstGeom prst="rect">
                <a:avLst/>
              </a:prstGeom>
              <a:solidFill>
                <a:srgbClr val="D9D9D9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2">
                        <a:lumMod val="10000"/>
                      </a:schemeClr>
                    </a:solidFill>
                  </a:rPr>
                  <a:t>CPU</a:t>
                </a:r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A1476824-3A01-6889-FEC4-1482644C7A7E}"/>
                  </a:ext>
                </a:extLst>
              </p:cNvPr>
              <p:cNvSpPr/>
              <p:nvPr/>
            </p:nvSpPr>
            <p:spPr>
              <a:xfrm>
                <a:off x="9027312" y="2493296"/>
                <a:ext cx="2213296" cy="20135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2">
                        <a:lumMod val="10000"/>
                      </a:schemeClr>
                    </a:solidFill>
                  </a:rPr>
                  <a:t>GPU</a:t>
                </a:r>
              </a:p>
              <a:p>
                <a:pPr algn="ctr"/>
                <a:endParaRPr lang="en-US" altLang="ko-KR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B9BEEB0-BAB8-D325-FEF6-1F7275D19F05}"/>
                  </a:ext>
                </a:extLst>
              </p:cNvPr>
              <p:cNvSpPr/>
              <p:nvPr/>
            </p:nvSpPr>
            <p:spPr>
              <a:xfrm>
                <a:off x="9155763" y="2881515"/>
                <a:ext cx="602937" cy="15037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5A6E3B9-8555-8A14-CCBC-B2C3BF8249AD}"/>
                  </a:ext>
                </a:extLst>
              </p:cNvPr>
              <p:cNvSpPr/>
              <p:nvPr/>
            </p:nvSpPr>
            <p:spPr>
              <a:xfrm>
                <a:off x="9225060" y="2934541"/>
                <a:ext cx="463749" cy="2024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3F7435F-D198-17EB-D44E-FC851DA90082}"/>
                  </a:ext>
                </a:extLst>
              </p:cNvPr>
              <p:cNvSpPr/>
              <p:nvPr/>
            </p:nvSpPr>
            <p:spPr>
              <a:xfrm>
                <a:off x="9224864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43CE09E1-569B-2B43-E483-2B51C7D50948}"/>
                  </a:ext>
                </a:extLst>
              </p:cNvPr>
              <p:cNvSpPr/>
              <p:nvPr/>
            </p:nvSpPr>
            <p:spPr>
              <a:xfrm>
                <a:off x="9489358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1AF048B-CE0D-C3D8-AD6B-C46C923D6B38}"/>
                  </a:ext>
                </a:extLst>
              </p:cNvPr>
              <p:cNvSpPr/>
              <p:nvPr/>
            </p:nvSpPr>
            <p:spPr>
              <a:xfrm>
                <a:off x="9223924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9F2DD39-3DE6-BDAF-4BE6-F8CD8994B6E1}"/>
                  </a:ext>
                </a:extLst>
              </p:cNvPr>
              <p:cNvSpPr/>
              <p:nvPr/>
            </p:nvSpPr>
            <p:spPr>
              <a:xfrm>
                <a:off x="9488418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B5FD344-75E0-1A44-DBDE-7D34496BF87B}"/>
                  </a:ext>
                </a:extLst>
              </p:cNvPr>
              <p:cNvSpPr/>
              <p:nvPr/>
            </p:nvSpPr>
            <p:spPr>
              <a:xfrm>
                <a:off x="9223924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F2A0E299-19DF-52AE-CDF6-95636F50EC6C}"/>
                  </a:ext>
                </a:extLst>
              </p:cNvPr>
              <p:cNvSpPr/>
              <p:nvPr/>
            </p:nvSpPr>
            <p:spPr>
              <a:xfrm>
                <a:off x="9488418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3D129CD-4707-A23A-B061-D52A7AFAB075}"/>
                  </a:ext>
                </a:extLst>
              </p:cNvPr>
              <p:cNvSpPr/>
              <p:nvPr/>
            </p:nvSpPr>
            <p:spPr>
              <a:xfrm>
                <a:off x="9223924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AE133DEF-D6D9-F57F-028E-00FA5556B279}"/>
                  </a:ext>
                </a:extLst>
              </p:cNvPr>
              <p:cNvSpPr/>
              <p:nvPr/>
            </p:nvSpPr>
            <p:spPr>
              <a:xfrm>
                <a:off x="9488418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58C99E-911D-9137-ABE0-11806AA3A284}"/>
                  </a:ext>
                </a:extLst>
              </p:cNvPr>
              <p:cNvSpPr txBox="1"/>
              <p:nvPr/>
            </p:nvSpPr>
            <p:spPr>
              <a:xfrm rot="5400000">
                <a:off x="9349625" y="3808220"/>
                <a:ext cx="333678" cy="40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2">
                        <a:lumMod val="10000"/>
                      </a:schemeClr>
                    </a:solidFill>
                  </a:rPr>
                  <a:t>…</a:t>
                </a:r>
                <a:endParaRPr lang="ko-KR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D409A92C-998E-22DF-EF85-1C2257BC737D}"/>
                  </a:ext>
                </a:extLst>
              </p:cNvPr>
              <p:cNvSpPr/>
              <p:nvPr/>
            </p:nvSpPr>
            <p:spPr>
              <a:xfrm>
                <a:off x="9829736" y="2881515"/>
                <a:ext cx="602937" cy="15037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392B172-8D3C-0D95-7D4A-AB853BDE0626}"/>
                  </a:ext>
                </a:extLst>
              </p:cNvPr>
              <p:cNvSpPr/>
              <p:nvPr/>
            </p:nvSpPr>
            <p:spPr>
              <a:xfrm>
                <a:off x="9899033" y="2934541"/>
                <a:ext cx="463749" cy="2024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586DD008-9CCE-D510-E0FA-88ED94137B3A}"/>
                  </a:ext>
                </a:extLst>
              </p:cNvPr>
              <p:cNvSpPr/>
              <p:nvPr/>
            </p:nvSpPr>
            <p:spPr>
              <a:xfrm>
                <a:off x="9898837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9B1F7FD-6000-3863-CF17-52F744D68AD4}"/>
                  </a:ext>
                </a:extLst>
              </p:cNvPr>
              <p:cNvSpPr/>
              <p:nvPr/>
            </p:nvSpPr>
            <p:spPr>
              <a:xfrm>
                <a:off x="10163331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5B5599E-7088-0F57-2BB3-DCFB44B800F0}"/>
                  </a:ext>
                </a:extLst>
              </p:cNvPr>
              <p:cNvSpPr/>
              <p:nvPr/>
            </p:nvSpPr>
            <p:spPr>
              <a:xfrm>
                <a:off x="9897897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91F9758-9E8B-7D34-37A7-23A5BCBB72F2}"/>
                  </a:ext>
                </a:extLst>
              </p:cNvPr>
              <p:cNvSpPr/>
              <p:nvPr/>
            </p:nvSpPr>
            <p:spPr>
              <a:xfrm>
                <a:off x="10162391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DAEAAD9-DF71-7026-23C1-2C5627A1197D}"/>
                  </a:ext>
                </a:extLst>
              </p:cNvPr>
              <p:cNvSpPr/>
              <p:nvPr/>
            </p:nvSpPr>
            <p:spPr>
              <a:xfrm>
                <a:off x="9897897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2E7463B-8270-80D4-46DA-1B61F3F700EA}"/>
                  </a:ext>
                </a:extLst>
              </p:cNvPr>
              <p:cNvSpPr/>
              <p:nvPr/>
            </p:nvSpPr>
            <p:spPr>
              <a:xfrm>
                <a:off x="10162391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BCA616D7-DE5C-C710-890D-922FBEB7A176}"/>
                  </a:ext>
                </a:extLst>
              </p:cNvPr>
              <p:cNvSpPr/>
              <p:nvPr/>
            </p:nvSpPr>
            <p:spPr>
              <a:xfrm>
                <a:off x="9897897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DAF467C-97E8-6DE4-DF75-78137559C60D}"/>
                  </a:ext>
                </a:extLst>
              </p:cNvPr>
              <p:cNvSpPr/>
              <p:nvPr/>
            </p:nvSpPr>
            <p:spPr>
              <a:xfrm>
                <a:off x="10162391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ADF8AB1-C493-1243-B064-55E7315ECBB7}"/>
                  </a:ext>
                </a:extLst>
              </p:cNvPr>
              <p:cNvSpPr txBox="1"/>
              <p:nvPr/>
            </p:nvSpPr>
            <p:spPr>
              <a:xfrm rot="5400000">
                <a:off x="10023599" y="3808220"/>
                <a:ext cx="333678" cy="40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2">
                        <a:lumMod val="10000"/>
                      </a:schemeClr>
                    </a:solidFill>
                  </a:rPr>
                  <a:t>…</a:t>
                </a:r>
                <a:endParaRPr lang="ko-KR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5D61455-852B-C4DB-0416-E82C77AF8505}"/>
                  </a:ext>
                </a:extLst>
              </p:cNvPr>
              <p:cNvSpPr/>
              <p:nvPr/>
            </p:nvSpPr>
            <p:spPr>
              <a:xfrm>
                <a:off x="10499843" y="2881515"/>
                <a:ext cx="602937" cy="15037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8831AB4-D72B-4706-A0F4-D7A12B2455B2}"/>
                  </a:ext>
                </a:extLst>
              </p:cNvPr>
              <p:cNvSpPr/>
              <p:nvPr/>
            </p:nvSpPr>
            <p:spPr>
              <a:xfrm>
                <a:off x="10569140" y="2934541"/>
                <a:ext cx="463749" cy="2024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51BFF4A-C8A0-ED3F-64A8-4FD9C22C0FED}"/>
                  </a:ext>
                </a:extLst>
              </p:cNvPr>
              <p:cNvSpPr/>
              <p:nvPr/>
            </p:nvSpPr>
            <p:spPr>
              <a:xfrm>
                <a:off x="10568944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380760A-463D-B9C7-6333-BC2E933BB035}"/>
                  </a:ext>
                </a:extLst>
              </p:cNvPr>
              <p:cNvSpPr/>
              <p:nvPr/>
            </p:nvSpPr>
            <p:spPr>
              <a:xfrm>
                <a:off x="10833438" y="3180437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78DC789D-68BF-E54D-965D-2170A8E9B6B4}"/>
                  </a:ext>
                </a:extLst>
              </p:cNvPr>
              <p:cNvSpPr/>
              <p:nvPr/>
            </p:nvSpPr>
            <p:spPr>
              <a:xfrm>
                <a:off x="10568004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B8EF1FC-0114-016D-E69B-EFC6141E6C49}"/>
                  </a:ext>
                </a:extLst>
              </p:cNvPr>
              <p:cNvSpPr/>
              <p:nvPr/>
            </p:nvSpPr>
            <p:spPr>
              <a:xfrm>
                <a:off x="10832498" y="3435652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46C9CAF-E033-EECF-DA8A-061903FF1477}"/>
                  </a:ext>
                </a:extLst>
              </p:cNvPr>
              <p:cNvSpPr/>
              <p:nvPr/>
            </p:nvSpPr>
            <p:spPr>
              <a:xfrm>
                <a:off x="10568004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F5443D99-CC78-3D0B-4C80-DE64C0FE810D}"/>
                  </a:ext>
                </a:extLst>
              </p:cNvPr>
              <p:cNvSpPr/>
              <p:nvPr/>
            </p:nvSpPr>
            <p:spPr>
              <a:xfrm>
                <a:off x="10832498" y="3691174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AE37405-E623-1CF2-AE4E-1572FD76BE67}"/>
                  </a:ext>
                </a:extLst>
              </p:cNvPr>
              <p:cNvSpPr/>
              <p:nvPr/>
            </p:nvSpPr>
            <p:spPr>
              <a:xfrm>
                <a:off x="10568004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673059AA-01C3-09DA-9824-9B1DCB090583}"/>
                  </a:ext>
                </a:extLst>
              </p:cNvPr>
              <p:cNvSpPr/>
              <p:nvPr/>
            </p:nvSpPr>
            <p:spPr>
              <a:xfrm>
                <a:off x="10832498" y="4126099"/>
                <a:ext cx="197324" cy="19599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FBDC031-E3E8-EFEE-7FC8-C7A7A2D4A222}"/>
                  </a:ext>
                </a:extLst>
              </p:cNvPr>
              <p:cNvSpPr txBox="1"/>
              <p:nvPr/>
            </p:nvSpPr>
            <p:spPr>
              <a:xfrm rot="5400000">
                <a:off x="10693705" y="3808220"/>
                <a:ext cx="333678" cy="40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2">
                        <a:lumMod val="10000"/>
                      </a:schemeClr>
                    </a:solidFill>
                  </a:rPr>
                  <a:t>…</a:t>
                </a:r>
                <a:endParaRPr lang="ko-KR" alt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1D7D134-F5A9-09FF-7310-F33A73E50B0C}"/>
                  </a:ext>
                </a:extLst>
              </p:cNvPr>
              <p:cNvSpPr/>
              <p:nvPr/>
            </p:nvSpPr>
            <p:spPr>
              <a:xfrm>
                <a:off x="6209229" y="5106517"/>
                <a:ext cx="1825048" cy="696606"/>
              </a:xfrm>
              <a:prstGeom prst="rect">
                <a:avLst/>
              </a:prstGeom>
              <a:solidFill>
                <a:srgbClr val="D9D9D9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2">
                        <a:lumMod val="10000"/>
                      </a:schemeClr>
                    </a:solidFill>
                  </a:rPr>
                  <a:t>Host Memory</a:t>
                </a:r>
                <a:endParaRPr lang="ko-KR" altLang="en-US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08" name="화살표: 오른쪽 107">
                <a:extLst>
                  <a:ext uri="{FF2B5EF4-FFF2-40B4-BE49-F238E27FC236}">
                    <a16:creationId xmlns:a16="http://schemas.microsoft.com/office/drawing/2014/main" id="{1EA56BFB-1D31-057C-09F9-2E6BB88D9B2A}"/>
                  </a:ext>
                </a:extLst>
              </p:cNvPr>
              <p:cNvSpPr/>
              <p:nvPr/>
            </p:nvSpPr>
            <p:spPr>
              <a:xfrm>
                <a:off x="8089200" y="5147567"/>
                <a:ext cx="899112" cy="298375"/>
              </a:xfrm>
              <a:prstGeom prst="rightArrow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화살표: 오른쪽 110">
                <a:extLst>
                  <a:ext uri="{FF2B5EF4-FFF2-40B4-BE49-F238E27FC236}">
                    <a16:creationId xmlns:a16="http://schemas.microsoft.com/office/drawing/2014/main" id="{3A16964F-726A-7C9C-6883-BE476BEE90A4}"/>
                  </a:ext>
                </a:extLst>
              </p:cNvPr>
              <p:cNvSpPr/>
              <p:nvPr/>
            </p:nvSpPr>
            <p:spPr>
              <a:xfrm>
                <a:off x="8089200" y="2911095"/>
                <a:ext cx="899112" cy="298375"/>
              </a:xfrm>
              <a:prstGeom prst="rightArrow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화살표: 오른쪽 111">
                <a:extLst>
                  <a:ext uri="{FF2B5EF4-FFF2-40B4-BE49-F238E27FC236}">
                    <a16:creationId xmlns:a16="http://schemas.microsoft.com/office/drawing/2014/main" id="{9A00F105-F9D6-5C94-FCC8-592060D76F4F}"/>
                  </a:ext>
                </a:extLst>
              </p:cNvPr>
              <p:cNvSpPr/>
              <p:nvPr/>
            </p:nvSpPr>
            <p:spPr>
              <a:xfrm rot="16200000">
                <a:off x="9233665" y="4656235"/>
                <a:ext cx="525422" cy="298375"/>
              </a:xfrm>
              <a:prstGeom prst="rightArrow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화살표: 오른쪽 114">
                <a:extLst>
                  <a:ext uri="{FF2B5EF4-FFF2-40B4-BE49-F238E27FC236}">
                    <a16:creationId xmlns:a16="http://schemas.microsoft.com/office/drawing/2014/main" id="{3087B169-EEB0-C186-F99C-BEACD5677BCA}"/>
                  </a:ext>
                </a:extLst>
              </p:cNvPr>
              <p:cNvSpPr/>
              <p:nvPr/>
            </p:nvSpPr>
            <p:spPr>
              <a:xfrm rot="5400000">
                <a:off x="10519261" y="4663828"/>
                <a:ext cx="525422" cy="298375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화살표: 오른쪽 115">
                <a:extLst>
                  <a:ext uri="{FF2B5EF4-FFF2-40B4-BE49-F238E27FC236}">
                    <a16:creationId xmlns:a16="http://schemas.microsoft.com/office/drawing/2014/main" id="{0611DC75-F7BD-05E6-D13F-708BEB917DE1}"/>
                  </a:ext>
                </a:extLst>
              </p:cNvPr>
              <p:cNvSpPr/>
              <p:nvPr/>
            </p:nvSpPr>
            <p:spPr>
              <a:xfrm rot="10800000">
                <a:off x="8063917" y="5495870"/>
                <a:ext cx="899112" cy="298375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E037FF6C-E322-4B1F-D6A1-4185278D078D}"/>
                  </a:ext>
                </a:extLst>
              </p:cNvPr>
              <p:cNvSpPr txBox="1"/>
              <p:nvPr/>
            </p:nvSpPr>
            <p:spPr>
              <a:xfrm>
                <a:off x="8287219" y="4871870"/>
                <a:ext cx="455030" cy="344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dirty="0"/>
                  <a:t>①</a:t>
                </a:r>
                <a:endParaRPr lang="ko-KR" altLang="en-US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D03C7B8-03C1-C144-1112-B4BF64BFBD43}"/>
                  </a:ext>
                </a:extLst>
              </p:cNvPr>
              <p:cNvSpPr txBox="1"/>
              <p:nvPr/>
            </p:nvSpPr>
            <p:spPr>
              <a:xfrm>
                <a:off x="8260445" y="2632828"/>
                <a:ext cx="455030" cy="344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dirty="0"/>
                  <a:t>②</a:t>
                </a:r>
                <a:endParaRPr lang="ko-KR" altLang="en-US" dirty="0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657DA06-8C3C-7331-7B6F-22A3E79C9832}"/>
                  </a:ext>
                </a:extLst>
              </p:cNvPr>
              <p:cNvSpPr txBox="1"/>
              <p:nvPr/>
            </p:nvSpPr>
            <p:spPr>
              <a:xfrm>
                <a:off x="9001904" y="4669579"/>
                <a:ext cx="455030" cy="344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dirty="0"/>
                  <a:t>③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C06D4E1-5427-B1E8-3AF7-6DFC9F339474}"/>
                  </a:ext>
                </a:extLst>
              </p:cNvPr>
              <p:cNvSpPr txBox="1"/>
              <p:nvPr/>
            </p:nvSpPr>
            <p:spPr>
              <a:xfrm>
                <a:off x="8298192" y="5671267"/>
                <a:ext cx="455030" cy="344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 dirty="0"/>
                  <a:t>④</a:t>
                </a:r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7B94F65-47BD-F2C1-8B4F-A646C2AD3061}"/>
                </a:ext>
              </a:extLst>
            </p:cNvPr>
            <p:cNvSpPr/>
            <p:nvPr/>
          </p:nvSpPr>
          <p:spPr>
            <a:xfrm>
              <a:off x="1876852" y="3188892"/>
              <a:ext cx="150809" cy="499254"/>
            </a:xfrm>
            <a:prstGeom prst="rect">
              <a:avLst/>
            </a:prstGeom>
            <a:solidFill>
              <a:srgbClr val="B4C7E7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8697231-60A0-6324-29D4-414C55390978}"/>
                </a:ext>
              </a:extLst>
            </p:cNvPr>
            <p:cNvSpPr txBox="1"/>
            <p:nvPr/>
          </p:nvSpPr>
          <p:spPr>
            <a:xfrm>
              <a:off x="2358026" y="3316085"/>
              <a:ext cx="4582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②</a:t>
              </a:r>
              <a:endParaRPr lang="ko-KR" alt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E96C751-5209-E48A-796A-62AD32028B4F}"/>
                </a:ext>
              </a:extLst>
            </p:cNvPr>
            <p:cNvSpPr txBox="1"/>
            <p:nvPr/>
          </p:nvSpPr>
          <p:spPr>
            <a:xfrm>
              <a:off x="2006646" y="4371206"/>
              <a:ext cx="4582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dirty="0"/>
                <a:t>④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61DF8771-3617-1D62-90CA-A8BAF85651B5}"/>
                </a:ext>
              </a:extLst>
            </p:cNvPr>
            <p:cNvSpPr/>
            <p:nvPr/>
          </p:nvSpPr>
          <p:spPr>
            <a:xfrm>
              <a:off x="1866335" y="4389326"/>
              <a:ext cx="152965" cy="457313"/>
            </a:xfrm>
            <a:prstGeom prst="rect">
              <a:avLst/>
            </a:prstGeom>
            <a:solidFill>
              <a:srgbClr val="B4C7E7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ACD968B-9754-38A4-6801-C17FB81F828F}"/>
                </a:ext>
              </a:extLst>
            </p:cNvPr>
            <p:cNvCxnSpPr>
              <a:cxnSpLocks/>
            </p:cNvCxnSpPr>
            <p:nvPr/>
          </p:nvCxnSpPr>
          <p:spPr>
            <a:xfrm>
              <a:off x="1947801" y="2559303"/>
              <a:ext cx="0" cy="362072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0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8" grpId="1"/>
      <p:bldP spid="141" grpId="0"/>
      <p:bldP spid="142" grpId="0"/>
      <p:bldP spid="1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example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Hello world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vi helloworld.cu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코드 작성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nvcc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–o hello helloworld.cu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./hello</a:t>
            </a:r>
          </a:p>
          <a:p>
            <a:pPr lvl="1"/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782546-A52D-32FE-4244-7FEB40280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55" y="2585586"/>
            <a:ext cx="3880319" cy="20245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404D4EB-F0DC-75BA-C996-114B82D51B4A}"/>
              </a:ext>
            </a:extLst>
          </p:cNvPr>
          <p:cNvCxnSpPr>
            <a:cxnSpLocks/>
          </p:cNvCxnSpPr>
          <p:nvPr/>
        </p:nvCxnSpPr>
        <p:spPr>
          <a:xfrm flipH="1">
            <a:off x="3246120" y="2880360"/>
            <a:ext cx="2278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05D3AC-ED04-1838-AD0E-11F1E778B30E}"/>
              </a:ext>
            </a:extLst>
          </p:cNvPr>
          <p:cNvSpPr txBox="1"/>
          <p:nvPr/>
        </p:nvSpPr>
        <p:spPr>
          <a:xfrm>
            <a:off x="5579088" y="2726471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CUDA </a:t>
            </a:r>
            <a:r>
              <a:rPr lang="ko-KR" altLang="en-US" sz="1400" b="1" dirty="0">
                <a:solidFill>
                  <a:srgbClr val="FF0000"/>
                </a:solidFill>
              </a:rPr>
              <a:t>런타임 헤더파일 선언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626622-ABC4-FFC0-99E9-E08B81C62D4F}"/>
              </a:ext>
            </a:extLst>
          </p:cNvPr>
          <p:cNvCxnSpPr>
            <a:cxnSpLocks/>
          </p:cNvCxnSpPr>
          <p:nvPr/>
        </p:nvCxnSpPr>
        <p:spPr>
          <a:xfrm flipH="1">
            <a:off x="3627120" y="3200400"/>
            <a:ext cx="1897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035844-CE26-054B-60BE-3D797682E5DA}"/>
              </a:ext>
            </a:extLst>
          </p:cNvPr>
          <p:cNvSpPr txBox="1"/>
          <p:nvPr/>
        </p:nvSpPr>
        <p:spPr>
          <a:xfrm>
            <a:off x="5579088" y="3046511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__global__ </a:t>
            </a:r>
            <a:r>
              <a:rPr lang="ko-KR" altLang="en-US" sz="1400" b="1" dirty="0">
                <a:solidFill>
                  <a:srgbClr val="FF0000"/>
                </a:solidFill>
              </a:rPr>
              <a:t>키워드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CUDA device (GPU)</a:t>
            </a:r>
            <a:r>
              <a:rPr lang="ko-KR" altLang="en-US" sz="1400" b="1" dirty="0">
                <a:solidFill>
                  <a:srgbClr val="FF0000"/>
                </a:solidFill>
              </a:rPr>
              <a:t>에서 실행될 함수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2626E8-8FE4-9425-3AF8-9E52E4923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0" b="67125"/>
          <a:stretch/>
        </p:blipFill>
        <p:spPr>
          <a:xfrm>
            <a:off x="5633676" y="5116105"/>
            <a:ext cx="4486901" cy="2973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7C5E3E2-29C3-9626-5652-F930E2AE220C}"/>
              </a:ext>
            </a:extLst>
          </p:cNvPr>
          <p:cNvCxnSpPr>
            <a:cxnSpLocks/>
          </p:cNvCxnSpPr>
          <p:nvPr/>
        </p:nvCxnSpPr>
        <p:spPr>
          <a:xfrm flipH="1">
            <a:off x="3627120" y="3848100"/>
            <a:ext cx="1897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02411E-D501-6D16-0032-AF3181A063EE}"/>
              </a:ext>
            </a:extLst>
          </p:cNvPr>
          <p:cNvSpPr txBox="1"/>
          <p:nvPr/>
        </p:nvSpPr>
        <p:spPr>
          <a:xfrm>
            <a:off x="5579088" y="3608844"/>
            <a:ext cx="588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함수가 실행될 </a:t>
            </a:r>
            <a:r>
              <a:rPr lang="en-US" altLang="ko-KR" sz="1400" b="1" dirty="0">
                <a:solidFill>
                  <a:srgbClr val="FF0000"/>
                </a:solidFill>
              </a:rPr>
              <a:t>GPU </a:t>
            </a:r>
            <a:r>
              <a:rPr lang="ko-KR" altLang="en-US" sz="1400" b="1" dirty="0">
                <a:solidFill>
                  <a:srgbClr val="FF0000"/>
                </a:solidFill>
              </a:rPr>
              <a:t>쓰레드 그룹</a:t>
            </a:r>
            <a:r>
              <a:rPr lang="en-US" altLang="ko-KR" sz="1400" b="1" dirty="0">
                <a:solidFill>
                  <a:srgbClr val="FF0000"/>
                </a:solidFill>
              </a:rPr>
              <a:t>(Block)</a:t>
            </a:r>
            <a:r>
              <a:rPr lang="ko-KR" altLang="en-US" sz="1400" b="1" dirty="0">
                <a:solidFill>
                  <a:srgbClr val="FF0000"/>
                </a:solidFill>
              </a:rPr>
              <a:t> 개수</a:t>
            </a:r>
            <a:r>
              <a:rPr lang="en-US" altLang="ko-KR" sz="1400" b="1" dirty="0">
                <a:solidFill>
                  <a:srgbClr val="FF0000"/>
                </a:solidFill>
              </a:rPr>
              <a:t>: 1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Block </a:t>
            </a:r>
            <a:r>
              <a:rPr lang="ko-KR" altLang="en-US" sz="1400" b="1" dirty="0">
                <a:solidFill>
                  <a:srgbClr val="FF0000"/>
                </a:solidFill>
              </a:rPr>
              <a:t>내에서 실행될 쓰레드 개수</a:t>
            </a:r>
            <a:r>
              <a:rPr lang="en-US" altLang="ko-KR" sz="1400" b="1" dirty="0">
                <a:solidFill>
                  <a:srgbClr val="FF0000"/>
                </a:solidFill>
              </a:rPr>
              <a:t>: 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EAE46DD-DFA3-FB97-7971-329144921DC2}"/>
              </a:ext>
            </a:extLst>
          </p:cNvPr>
          <p:cNvCxnSpPr>
            <a:cxnSpLocks/>
          </p:cNvCxnSpPr>
          <p:nvPr/>
        </p:nvCxnSpPr>
        <p:spPr>
          <a:xfrm rot="10800000">
            <a:off x="3771900" y="3970851"/>
            <a:ext cx="1752600" cy="3420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34EE47-6B9D-7E4C-E8E6-1853893F35F9}"/>
              </a:ext>
            </a:extLst>
          </p:cNvPr>
          <p:cNvSpPr txBox="1"/>
          <p:nvPr/>
        </p:nvSpPr>
        <p:spPr>
          <a:xfrm>
            <a:off x="5579088" y="4170937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GPU </a:t>
            </a:r>
            <a:r>
              <a:rPr lang="ko-KR" altLang="en-US" sz="1400" b="1" dirty="0">
                <a:solidFill>
                  <a:srgbClr val="FF0000"/>
                </a:solidFill>
              </a:rPr>
              <a:t>계산 결과를 </a:t>
            </a:r>
            <a:r>
              <a:rPr lang="en-US" altLang="ko-KR" sz="1400" b="1" dirty="0">
                <a:solidFill>
                  <a:srgbClr val="FF0000"/>
                </a:solidFill>
              </a:rPr>
              <a:t>CPU</a:t>
            </a:r>
            <a:r>
              <a:rPr lang="ko-KR" altLang="en-US" sz="1400" b="1" dirty="0">
                <a:solidFill>
                  <a:srgbClr val="FF0000"/>
                </a:solidFill>
              </a:rPr>
              <a:t>와 동기화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51A256-714B-8E62-6676-E2A283F42779}"/>
              </a:ext>
            </a:extLst>
          </p:cNvPr>
          <p:cNvSpPr txBox="1"/>
          <p:nvPr/>
        </p:nvSpPr>
        <p:spPr>
          <a:xfrm>
            <a:off x="5633676" y="4486989"/>
            <a:ext cx="5881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accent5"/>
                </a:solidFill>
              </a:rPr>
              <a:t>*해당 </a:t>
            </a:r>
            <a:r>
              <a:rPr lang="ko-KR" altLang="en-US" sz="1000" b="1" dirty="0">
                <a:solidFill>
                  <a:schemeClr val="accent5"/>
                </a:solidFill>
              </a:rPr>
              <a:t>코드가 없을 경우 </a:t>
            </a:r>
            <a:r>
              <a:rPr lang="en-US" altLang="ko-KR" sz="1000" b="1" dirty="0">
                <a:solidFill>
                  <a:schemeClr val="accent5"/>
                </a:solidFill>
              </a:rPr>
              <a:t>GPU </a:t>
            </a:r>
            <a:r>
              <a:rPr lang="ko-KR" altLang="en-US" sz="1000" b="1" dirty="0">
                <a:solidFill>
                  <a:schemeClr val="accent5"/>
                </a:solidFill>
              </a:rPr>
              <a:t>계산결과를 반환하기 전에 </a:t>
            </a:r>
            <a:r>
              <a:rPr lang="en-US" altLang="ko-KR" sz="1000" b="1" dirty="0">
                <a:solidFill>
                  <a:schemeClr val="accent5"/>
                </a:solidFill>
              </a:rPr>
              <a:t>main()</a:t>
            </a:r>
            <a:r>
              <a:rPr lang="ko-KR" altLang="en-US" sz="1000" b="1" dirty="0">
                <a:solidFill>
                  <a:schemeClr val="accent5"/>
                </a:solidFill>
              </a:rPr>
              <a:t>이 종료됨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F5EC0-C5A0-A6E5-553F-47C5598DB0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322" b="2715"/>
          <a:stretch/>
        </p:blipFill>
        <p:spPr>
          <a:xfrm>
            <a:off x="5633675" y="5260087"/>
            <a:ext cx="4486901" cy="4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24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example2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Simple Addition.cu</a:t>
            </a:r>
          </a:p>
          <a:p>
            <a:pPr lvl="1"/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35844-CE26-054B-60BE-3D797682E5DA}"/>
              </a:ext>
            </a:extLst>
          </p:cNvPr>
          <p:cNvSpPr txBox="1"/>
          <p:nvPr/>
        </p:nvSpPr>
        <p:spPr>
          <a:xfrm>
            <a:off x="5162550" y="3312564"/>
            <a:ext cx="588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Device </a:t>
            </a:r>
            <a:r>
              <a:rPr lang="ko-KR" altLang="en-US" sz="1400" b="1" dirty="0">
                <a:solidFill>
                  <a:srgbClr val="FF0000"/>
                </a:solidFill>
              </a:rPr>
              <a:t>메모리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할당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자료형을 정의되지 않은 </a:t>
            </a:r>
            <a:r>
              <a:rPr lang="en-US" altLang="ko-KR" sz="1400" b="1" dirty="0">
                <a:solidFill>
                  <a:srgbClr val="FF0000"/>
                </a:solidFill>
              </a:rPr>
              <a:t>**void</a:t>
            </a:r>
            <a:r>
              <a:rPr lang="ko-KR" altLang="en-US" sz="1400" b="1" dirty="0">
                <a:solidFill>
                  <a:srgbClr val="FF0000"/>
                </a:solidFill>
              </a:rPr>
              <a:t>로 캐스팅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ko-KR" altLang="en-US" sz="1400" b="1" dirty="0">
                <a:solidFill>
                  <a:srgbClr val="FF0000"/>
                </a:solidFill>
              </a:rPr>
              <a:t>바이트 할당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446A9B-35BA-CAE2-FFF0-796484E0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73" y="1485942"/>
            <a:ext cx="4029637" cy="479174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626622-ABC4-FFC0-99E9-E08B81C62D4F}"/>
              </a:ext>
            </a:extLst>
          </p:cNvPr>
          <p:cNvCxnSpPr>
            <a:cxnSpLocks/>
          </p:cNvCxnSpPr>
          <p:nvPr/>
        </p:nvCxnSpPr>
        <p:spPr>
          <a:xfrm flipH="1">
            <a:off x="3265170" y="3466453"/>
            <a:ext cx="18973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37FFAA-D31B-C210-FDA8-344CE831921D}"/>
              </a:ext>
            </a:extLst>
          </p:cNvPr>
          <p:cNvCxnSpPr>
            <a:cxnSpLocks/>
          </p:cNvCxnSpPr>
          <p:nvPr/>
        </p:nvCxnSpPr>
        <p:spPr>
          <a:xfrm flipH="1">
            <a:off x="1612301" y="4018903"/>
            <a:ext cx="355024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6B9B8A-4AED-E784-D261-7DFC450A7571}"/>
              </a:ext>
            </a:extLst>
          </p:cNvPr>
          <p:cNvSpPr txBox="1"/>
          <p:nvPr/>
        </p:nvSpPr>
        <p:spPr>
          <a:xfrm>
            <a:off x="5162550" y="3866560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변수 초기화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8BA6537-4D72-8657-053D-BC181088E854}"/>
              </a:ext>
            </a:extLst>
          </p:cNvPr>
          <p:cNvCxnSpPr>
            <a:cxnSpLocks/>
          </p:cNvCxnSpPr>
          <p:nvPr/>
        </p:nvCxnSpPr>
        <p:spPr>
          <a:xfrm flipH="1">
            <a:off x="4552997" y="4304653"/>
            <a:ext cx="6095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A8DDA29-735F-5D99-C702-D701C33B3897}"/>
              </a:ext>
            </a:extLst>
          </p:cNvPr>
          <p:cNvSpPr txBox="1"/>
          <p:nvPr/>
        </p:nvSpPr>
        <p:spPr>
          <a:xfrm>
            <a:off x="5162550" y="4187026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초기화된 변수 값을 </a:t>
            </a:r>
            <a:r>
              <a:rPr lang="en-US" altLang="ko-KR" sz="1400" b="1" dirty="0">
                <a:solidFill>
                  <a:srgbClr val="FF0000"/>
                </a:solidFill>
              </a:rPr>
              <a:t>device </a:t>
            </a:r>
            <a:r>
              <a:rPr lang="ko-KR" altLang="en-US" sz="1400" b="1" dirty="0">
                <a:solidFill>
                  <a:srgbClr val="FF0000"/>
                </a:solidFill>
              </a:rPr>
              <a:t>메모리에 복사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192F76-CCCF-A191-C41B-3DA67C569282}"/>
              </a:ext>
            </a:extLst>
          </p:cNvPr>
          <p:cNvSpPr txBox="1"/>
          <p:nvPr/>
        </p:nvSpPr>
        <p:spPr>
          <a:xfrm>
            <a:off x="5162550" y="4582711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Device </a:t>
            </a:r>
            <a:r>
              <a:rPr lang="ko-KR" altLang="en-US" sz="1400" b="1" dirty="0">
                <a:solidFill>
                  <a:srgbClr val="FF0000"/>
                </a:solidFill>
              </a:rPr>
              <a:t>연산 수행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F3BB5EE-55E6-CA47-9CC8-3102F2F11992}"/>
              </a:ext>
            </a:extLst>
          </p:cNvPr>
          <p:cNvCxnSpPr>
            <a:cxnSpLocks/>
          </p:cNvCxnSpPr>
          <p:nvPr/>
        </p:nvCxnSpPr>
        <p:spPr>
          <a:xfrm flipH="1">
            <a:off x="2990897" y="4733278"/>
            <a:ext cx="21716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45D980F-E726-08C7-F34F-ED97B3F5CE64}"/>
              </a:ext>
            </a:extLst>
          </p:cNvPr>
          <p:cNvCxnSpPr>
            <a:cxnSpLocks/>
          </p:cNvCxnSpPr>
          <p:nvPr/>
        </p:nvCxnSpPr>
        <p:spPr>
          <a:xfrm flipH="1">
            <a:off x="1905070" y="5609578"/>
            <a:ext cx="32574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80339B-C97F-197E-544B-863446478E14}"/>
              </a:ext>
            </a:extLst>
          </p:cNvPr>
          <p:cNvSpPr txBox="1"/>
          <p:nvPr/>
        </p:nvSpPr>
        <p:spPr>
          <a:xfrm>
            <a:off x="5162550" y="5446965"/>
            <a:ext cx="5881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Device </a:t>
            </a:r>
            <a:r>
              <a:rPr lang="ko-KR" altLang="en-US" sz="1400" b="1" dirty="0">
                <a:solidFill>
                  <a:srgbClr val="FF0000"/>
                </a:solidFill>
              </a:rPr>
              <a:t>메모리 해제</a:t>
            </a:r>
          </a:p>
        </p:txBody>
      </p:sp>
    </p:spTree>
    <p:extLst>
      <p:ext uri="{BB962C8B-B14F-4D97-AF65-F5344CB8AC3E}">
        <p14:creationId xmlns:p14="http://schemas.microsoft.com/office/powerpoint/2010/main" val="3644563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Programming example2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Compile &amp; Run</a:t>
            </a: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nvcc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simple_vector_add.cu –o add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./add</a:t>
            </a:r>
          </a:p>
          <a:p>
            <a:pPr lvl="1"/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510C1-2050-510F-DD5F-268CB175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36" y="2614165"/>
            <a:ext cx="5925377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1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Logical Thread Hierarchy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Kernel = Grid &gt; Block &gt; Thread</a:t>
            </a:r>
          </a:p>
          <a:p>
            <a:r>
              <a:rPr kumimoji="1" lang="en-US" altLang="ko-KR" dirty="0"/>
              <a:t>Kernel = Grid : </a:t>
            </a:r>
            <a:r>
              <a:rPr kumimoji="1" lang="ko-KR" altLang="en-US" dirty="0"/>
              <a:t>병렬 실행되는 </a:t>
            </a:r>
            <a:r>
              <a:rPr kumimoji="1" lang="en-US" altLang="ko-KR" dirty="0"/>
              <a:t>Device </a:t>
            </a:r>
            <a:r>
              <a:rPr kumimoji="1" lang="ko-KR" altLang="en-US" dirty="0"/>
              <a:t>함수</a:t>
            </a:r>
            <a:r>
              <a:rPr kumimoji="1" lang="en-US" altLang="ko-KR" sz="2000" dirty="0">
                <a:latin typeface="Consolas" panose="020B0609020204030204" pitchFamily="49" charset="0"/>
              </a:rPr>
              <a:t>(__global__</a:t>
            </a:r>
            <a:r>
              <a:rPr kumimoji="1" lang="en-US" altLang="ko-KR" sz="2000" dirty="0"/>
              <a:t>)</a:t>
            </a:r>
            <a:endParaRPr kumimoji="1" lang="en-US" altLang="ko-KR" sz="1600" dirty="0"/>
          </a:p>
          <a:p>
            <a:r>
              <a:rPr kumimoji="1" lang="en-US" altLang="ko-KR" dirty="0"/>
              <a:t>Block : </a:t>
            </a:r>
            <a:r>
              <a:rPr kumimoji="1" lang="ko-KR" altLang="en-US" dirty="0"/>
              <a:t>연산제어를 위한 쓰레드 묶음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최대 </a:t>
            </a:r>
            <a:r>
              <a:rPr kumimoji="1" lang="en-US" altLang="ko-KR" sz="2000" dirty="0"/>
              <a:t>512</a:t>
            </a:r>
            <a:r>
              <a:rPr kumimoji="1" lang="ko-KR" altLang="en-US" sz="2000" dirty="0"/>
              <a:t>개 쓰레드 포함</a:t>
            </a:r>
            <a:r>
              <a:rPr kumimoji="1" lang="en-US" altLang="ko-KR" sz="2000" dirty="0"/>
              <a:t>)</a:t>
            </a:r>
          </a:p>
          <a:p>
            <a:r>
              <a:rPr kumimoji="1" lang="en-US" altLang="ko-KR" dirty="0"/>
              <a:t>Thread: GPU </a:t>
            </a:r>
            <a:r>
              <a:rPr kumimoji="1" lang="ko-KR" altLang="en-US" dirty="0"/>
              <a:t>연산 기본단위</a:t>
            </a:r>
            <a:r>
              <a:rPr kumimoji="1" lang="en-US" altLang="ko-KR" sz="2000" dirty="0"/>
              <a:t>(GPU </a:t>
            </a:r>
            <a:r>
              <a:rPr kumimoji="1" lang="ko-KR" altLang="en-US" sz="2000" dirty="0"/>
              <a:t>코어 하나에 할당된 명령</a:t>
            </a:r>
            <a:r>
              <a:rPr kumimoji="1" lang="en-US" altLang="ko-KR" sz="2000" dirty="0"/>
              <a:t>)</a:t>
            </a:r>
          </a:p>
          <a:p>
            <a:pPr lvl="1"/>
            <a:r>
              <a:rPr kumimoji="1" lang="en-US" altLang="ko-KR" dirty="0" err="1">
                <a:latin typeface="Consolas" panose="020B0609020204030204" pitchFamily="49" charset="0"/>
              </a:rPr>
              <a:t>some_kernel</a:t>
            </a:r>
            <a:r>
              <a:rPr kumimoji="1" lang="en-US" altLang="ko-KR" dirty="0">
                <a:latin typeface="Consolas" panose="020B0609020204030204" pitchFamily="49" charset="0"/>
              </a:rPr>
              <a:t>&lt;&lt;&lt;2,15&gt;&gt;&gt;(arg1, …);</a:t>
            </a:r>
          </a:p>
          <a:p>
            <a:pPr lvl="1"/>
            <a:r>
              <a:rPr kumimoji="1" lang="ko-KR" altLang="en-US" dirty="0">
                <a:latin typeface="Consolas" panose="020B0609020204030204" pitchFamily="49" charset="0"/>
              </a:rPr>
              <a:t>쓰레드를 </a:t>
            </a:r>
            <a:r>
              <a:rPr kumimoji="1" lang="en-US" altLang="ko-KR" dirty="0">
                <a:latin typeface="Consolas" panose="020B0609020204030204" pitchFamily="49" charset="0"/>
              </a:rPr>
              <a:t>15</a:t>
            </a:r>
            <a:r>
              <a:rPr kumimoji="1" lang="ko-KR" altLang="en-US" dirty="0">
                <a:latin typeface="Consolas" panose="020B0609020204030204" pitchFamily="49" charset="0"/>
              </a:rPr>
              <a:t>개씩 할당한 </a:t>
            </a:r>
            <a:r>
              <a:rPr kumimoji="1" lang="en-US" altLang="ko-KR" dirty="0">
                <a:latin typeface="Consolas" panose="020B0609020204030204" pitchFamily="49" charset="0"/>
              </a:rPr>
              <a:t>2</a:t>
            </a:r>
            <a:r>
              <a:rPr kumimoji="1" lang="ko-KR" altLang="en-US" dirty="0">
                <a:latin typeface="Consolas" panose="020B0609020204030204" pitchFamily="49" charset="0"/>
              </a:rPr>
              <a:t>개의 블록으로 커널을 병렬처리 </a:t>
            </a:r>
            <a:endParaRPr kumimoji="1" lang="en-US" altLang="ko-KR" dirty="0">
              <a:latin typeface="Consolas" panose="020B0609020204030204" pitchFamily="49" charset="0"/>
            </a:endParaRPr>
          </a:p>
          <a:p>
            <a:pPr lvl="1"/>
            <a:r>
              <a:rPr kumimoji="1" lang="ko-KR" altLang="en-US" dirty="0">
                <a:latin typeface="Consolas" panose="020B0609020204030204" pitchFamily="49" charset="0"/>
              </a:rPr>
              <a:t>쓰레드 수</a:t>
            </a:r>
            <a:r>
              <a:rPr kumimoji="1" lang="en-US" altLang="ko-KR" dirty="0">
                <a:latin typeface="Consolas" panose="020B0609020204030204" pitchFamily="49" charset="0"/>
              </a:rPr>
              <a:t>: 15 </a:t>
            </a:r>
            <a:r>
              <a:rPr kumimoji="1" lang="ko-KR" altLang="en-US" dirty="0">
                <a:latin typeface="Consolas" panose="020B0609020204030204" pitchFamily="49" charset="0"/>
              </a:rPr>
              <a:t>* </a:t>
            </a:r>
            <a:r>
              <a:rPr kumimoji="1" lang="en-US" altLang="ko-KR" dirty="0">
                <a:latin typeface="Consolas" panose="020B0609020204030204" pitchFamily="49" charset="0"/>
              </a:rPr>
              <a:t>2 = 30</a:t>
            </a:r>
          </a:p>
          <a:p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87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Contents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Intro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CUDA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Install CUDA toolkit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CUDA Programming Example</a:t>
            </a: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489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E366A4C1-2F68-D6A1-9B07-9CDBE8447368}"/>
              </a:ext>
            </a:extLst>
          </p:cNvPr>
          <p:cNvSpPr/>
          <p:nvPr/>
        </p:nvSpPr>
        <p:spPr>
          <a:xfrm>
            <a:off x="2716311" y="2126874"/>
            <a:ext cx="3297068" cy="40072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AC59BE0-99F0-6D5F-1CB1-3C06621FA6A4}"/>
              </a:ext>
            </a:extLst>
          </p:cNvPr>
          <p:cNvSpPr/>
          <p:nvPr/>
        </p:nvSpPr>
        <p:spPr>
          <a:xfrm>
            <a:off x="1280987" y="2126875"/>
            <a:ext cx="999814" cy="40072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SIMT(Single Instruction Multiple Thread) structure </a:t>
            </a: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84F4F4-B14E-4FBB-5939-A8FF9BA9EB49}"/>
              </a:ext>
            </a:extLst>
          </p:cNvPr>
          <p:cNvSpPr/>
          <p:nvPr/>
        </p:nvSpPr>
        <p:spPr>
          <a:xfrm>
            <a:off x="1722764" y="3180152"/>
            <a:ext cx="57070" cy="343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79B5E6-F1D0-CB93-3C20-BBB47F869740}"/>
              </a:ext>
            </a:extLst>
          </p:cNvPr>
          <p:cNvSpPr/>
          <p:nvPr/>
        </p:nvSpPr>
        <p:spPr>
          <a:xfrm>
            <a:off x="1641046" y="3241501"/>
            <a:ext cx="274007" cy="3534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8EA47D-33AF-0291-0556-B7D30FA0CA79}"/>
              </a:ext>
            </a:extLst>
          </p:cNvPr>
          <p:cNvSpPr/>
          <p:nvPr/>
        </p:nvSpPr>
        <p:spPr>
          <a:xfrm>
            <a:off x="1641046" y="2554198"/>
            <a:ext cx="274007" cy="6797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247791-4591-D291-394E-32E8416B8298}"/>
              </a:ext>
            </a:extLst>
          </p:cNvPr>
          <p:cNvSpPr/>
          <p:nvPr/>
        </p:nvSpPr>
        <p:spPr>
          <a:xfrm>
            <a:off x="1636192" y="4670726"/>
            <a:ext cx="274007" cy="106538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B480DE-3ADC-89ED-50B0-ADBC4F14DC10}"/>
              </a:ext>
            </a:extLst>
          </p:cNvPr>
          <p:cNvSpPr txBox="1"/>
          <p:nvPr/>
        </p:nvSpPr>
        <p:spPr>
          <a:xfrm>
            <a:off x="1280987" y="2145783"/>
            <a:ext cx="1034388" cy="25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Host</a:t>
            </a:r>
            <a:endParaRPr lang="ko-KR" altLang="en-US" sz="1400" b="1" i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46BC21-559F-AA0E-08D1-9C94CD76C8F4}"/>
              </a:ext>
            </a:extLst>
          </p:cNvPr>
          <p:cNvCxnSpPr>
            <a:cxnSpLocks/>
          </p:cNvCxnSpPr>
          <p:nvPr/>
        </p:nvCxnSpPr>
        <p:spPr>
          <a:xfrm flipV="1">
            <a:off x="1910199" y="3405257"/>
            <a:ext cx="1175901" cy="5421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1DEE46-5501-294F-B93B-EC07EACD1025}"/>
              </a:ext>
            </a:extLst>
          </p:cNvPr>
          <p:cNvSpPr/>
          <p:nvPr/>
        </p:nvSpPr>
        <p:spPr>
          <a:xfrm>
            <a:off x="1704629" y="3816072"/>
            <a:ext cx="154563" cy="1420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4A5142-D9F0-DE0E-6B51-D51D4BD83231}"/>
              </a:ext>
            </a:extLst>
          </p:cNvPr>
          <p:cNvSpPr/>
          <p:nvPr/>
        </p:nvSpPr>
        <p:spPr>
          <a:xfrm>
            <a:off x="1702571" y="3991943"/>
            <a:ext cx="150958" cy="1420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F5389264-0BD5-0DC4-EB0A-2CC89BF75C03}"/>
              </a:ext>
            </a:extLst>
          </p:cNvPr>
          <p:cNvSpPr/>
          <p:nvPr/>
        </p:nvSpPr>
        <p:spPr>
          <a:xfrm>
            <a:off x="1093396" y="2585044"/>
            <a:ext cx="501080" cy="643676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E72143-56DC-2AFE-F39B-D54161855B03}"/>
              </a:ext>
            </a:extLst>
          </p:cNvPr>
          <p:cNvSpPr txBox="1"/>
          <p:nvPr/>
        </p:nvSpPr>
        <p:spPr>
          <a:xfrm>
            <a:off x="156431" y="2765434"/>
            <a:ext cx="1034388" cy="25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Host Code</a:t>
            </a:r>
            <a:endParaRPr lang="ko-KR" altLang="en-US" sz="1400" b="1" i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8AFD72-A2F6-2D80-0B43-C9A3EDD9107C}"/>
              </a:ext>
            </a:extLst>
          </p:cNvPr>
          <p:cNvSpPr/>
          <p:nvPr/>
        </p:nvSpPr>
        <p:spPr>
          <a:xfrm>
            <a:off x="1641045" y="3594908"/>
            <a:ext cx="274007" cy="7224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3B101DE-63B2-F438-B0AD-6E2B5430E013}"/>
              </a:ext>
            </a:extLst>
          </p:cNvPr>
          <p:cNvSpPr/>
          <p:nvPr/>
        </p:nvSpPr>
        <p:spPr>
          <a:xfrm>
            <a:off x="1641045" y="4317319"/>
            <a:ext cx="274007" cy="3534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A7837-8259-E197-EC80-1556DDD44B31}"/>
              </a:ext>
            </a:extLst>
          </p:cNvPr>
          <p:cNvCxnSpPr>
            <a:cxnSpLocks/>
          </p:cNvCxnSpPr>
          <p:nvPr/>
        </p:nvCxnSpPr>
        <p:spPr>
          <a:xfrm>
            <a:off x="1779834" y="2554199"/>
            <a:ext cx="0" cy="337671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D0B7F50-23F4-0F25-69BF-D22790A7D4CC}"/>
              </a:ext>
            </a:extLst>
          </p:cNvPr>
          <p:cNvCxnSpPr>
            <a:cxnSpLocks/>
            <a:endCxn id="62" idx="3"/>
          </p:cNvCxnSpPr>
          <p:nvPr/>
        </p:nvCxnSpPr>
        <p:spPr>
          <a:xfrm>
            <a:off x="1910199" y="4444619"/>
            <a:ext cx="1021326" cy="0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2F5ACAD-1D50-9A67-BD53-DB6460F6A5E4}"/>
              </a:ext>
            </a:extLst>
          </p:cNvPr>
          <p:cNvSpPr/>
          <p:nvPr/>
        </p:nvSpPr>
        <p:spPr>
          <a:xfrm>
            <a:off x="2064750" y="3262224"/>
            <a:ext cx="866775" cy="286066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Kernel 1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D2772D1-056B-1898-753E-B7FF2E07458F}"/>
              </a:ext>
            </a:extLst>
          </p:cNvPr>
          <p:cNvSpPr/>
          <p:nvPr/>
        </p:nvSpPr>
        <p:spPr>
          <a:xfrm>
            <a:off x="2064750" y="4301586"/>
            <a:ext cx="866775" cy="286066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Kernel 2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왼쪽 중괄호 66">
            <a:extLst>
              <a:ext uri="{FF2B5EF4-FFF2-40B4-BE49-F238E27FC236}">
                <a16:creationId xmlns:a16="http://schemas.microsoft.com/office/drawing/2014/main" id="{F8503A28-5DDF-3FF0-86F9-DF8DFEDAE60B}"/>
              </a:ext>
            </a:extLst>
          </p:cNvPr>
          <p:cNvSpPr/>
          <p:nvPr/>
        </p:nvSpPr>
        <p:spPr>
          <a:xfrm>
            <a:off x="1093256" y="3244181"/>
            <a:ext cx="501080" cy="358693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4B68DC-FF5A-DE9A-7424-62345EE815A5}"/>
              </a:ext>
            </a:extLst>
          </p:cNvPr>
          <p:cNvSpPr txBox="1"/>
          <p:nvPr/>
        </p:nvSpPr>
        <p:spPr>
          <a:xfrm>
            <a:off x="1273" y="3271061"/>
            <a:ext cx="1166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Device Code</a:t>
            </a:r>
            <a:endParaRPr lang="ko-KR" altLang="en-US" sz="1400" b="1" i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3248CF-1C58-0382-3050-6D3525B246A3}"/>
              </a:ext>
            </a:extLst>
          </p:cNvPr>
          <p:cNvSpPr txBox="1"/>
          <p:nvPr/>
        </p:nvSpPr>
        <p:spPr>
          <a:xfrm>
            <a:off x="2716311" y="2126874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Device</a:t>
            </a:r>
            <a:endParaRPr lang="ko-KR" altLang="en-US" sz="1400" b="1" i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FF804C4-0A90-A819-03A9-DC862AC7607B}"/>
              </a:ext>
            </a:extLst>
          </p:cNvPr>
          <p:cNvSpPr/>
          <p:nvPr/>
        </p:nvSpPr>
        <p:spPr>
          <a:xfrm>
            <a:off x="3081222" y="2617533"/>
            <a:ext cx="2614728" cy="17289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FE4CF4-5BF7-C3D1-3ABA-BEFF3D682E6E}"/>
              </a:ext>
            </a:extLst>
          </p:cNvPr>
          <p:cNvSpPr txBox="1"/>
          <p:nvPr/>
        </p:nvSpPr>
        <p:spPr>
          <a:xfrm>
            <a:off x="3081222" y="2620200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Grid 1</a:t>
            </a:r>
            <a:endParaRPr lang="ko-KR" altLang="en-US" sz="1400" b="1" i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2948543-EA2B-3A3B-96C1-EAB647D6EE05}"/>
              </a:ext>
            </a:extLst>
          </p:cNvPr>
          <p:cNvSpPr/>
          <p:nvPr/>
        </p:nvSpPr>
        <p:spPr>
          <a:xfrm>
            <a:off x="3081222" y="4471821"/>
            <a:ext cx="2614728" cy="15754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35729073-2AA4-E163-B267-635C4F9978A8}"/>
              </a:ext>
            </a:extLst>
          </p:cNvPr>
          <p:cNvCxnSpPr>
            <a:stCxn id="62" idx="3"/>
            <a:endCxn id="77" idx="1"/>
          </p:cNvCxnSpPr>
          <p:nvPr/>
        </p:nvCxnSpPr>
        <p:spPr>
          <a:xfrm>
            <a:off x="2931525" y="4444619"/>
            <a:ext cx="149697" cy="814926"/>
          </a:xfrm>
          <a:prstGeom prst="bentConnector3">
            <a:avLst>
              <a:gd name="adj1" fmla="val -902"/>
            </a:avLst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69A25F-E450-9D5A-4574-565949E81C0D}"/>
              </a:ext>
            </a:extLst>
          </p:cNvPr>
          <p:cNvSpPr/>
          <p:nvPr/>
        </p:nvSpPr>
        <p:spPr>
          <a:xfrm>
            <a:off x="3214455" y="2923679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EDD018F-A0FF-A6AF-58AB-F26527FB273E}"/>
              </a:ext>
            </a:extLst>
          </p:cNvPr>
          <p:cNvSpPr/>
          <p:nvPr/>
        </p:nvSpPr>
        <p:spPr>
          <a:xfrm>
            <a:off x="4042126" y="2923679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A53B45C-846E-85F3-3D35-E0F14FBBB350}"/>
              </a:ext>
            </a:extLst>
          </p:cNvPr>
          <p:cNvSpPr/>
          <p:nvPr/>
        </p:nvSpPr>
        <p:spPr>
          <a:xfrm>
            <a:off x="4859513" y="2923679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120F9CA-6991-CADC-59D2-51AEC46ED831}"/>
              </a:ext>
            </a:extLst>
          </p:cNvPr>
          <p:cNvSpPr/>
          <p:nvPr/>
        </p:nvSpPr>
        <p:spPr>
          <a:xfrm>
            <a:off x="3214752" y="3643308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822F4C9-8821-C243-7449-D919A5B3C6CF}"/>
              </a:ext>
            </a:extLst>
          </p:cNvPr>
          <p:cNvSpPr/>
          <p:nvPr/>
        </p:nvSpPr>
        <p:spPr>
          <a:xfrm>
            <a:off x="4042423" y="3643308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9ABF066-5CE5-55A3-777F-156D199A7EF5}"/>
              </a:ext>
            </a:extLst>
          </p:cNvPr>
          <p:cNvSpPr/>
          <p:nvPr/>
        </p:nvSpPr>
        <p:spPr>
          <a:xfrm>
            <a:off x="4859810" y="3643308"/>
            <a:ext cx="728895" cy="617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E4E11E-194B-030C-B52B-8D68994ADE0F}"/>
              </a:ext>
            </a:extLst>
          </p:cNvPr>
          <p:cNvSpPr/>
          <p:nvPr/>
        </p:nvSpPr>
        <p:spPr>
          <a:xfrm>
            <a:off x="3295643" y="4752423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616E164-2071-8AC4-D6F5-338159A05D81}"/>
              </a:ext>
            </a:extLst>
          </p:cNvPr>
          <p:cNvSpPr/>
          <p:nvPr/>
        </p:nvSpPr>
        <p:spPr>
          <a:xfrm>
            <a:off x="4123314" y="4752423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3B991C9-B9DA-76B0-59F0-039C3C3DB0DC}"/>
              </a:ext>
            </a:extLst>
          </p:cNvPr>
          <p:cNvSpPr/>
          <p:nvPr/>
        </p:nvSpPr>
        <p:spPr>
          <a:xfrm>
            <a:off x="4940701" y="4752423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BE8F5E9-C381-CD7B-4CE3-666B1C320416}"/>
              </a:ext>
            </a:extLst>
          </p:cNvPr>
          <p:cNvSpPr/>
          <p:nvPr/>
        </p:nvSpPr>
        <p:spPr>
          <a:xfrm>
            <a:off x="3295940" y="5398164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9F38F9B-023C-78B0-76F8-D3D7D41839DA}"/>
              </a:ext>
            </a:extLst>
          </p:cNvPr>
          <p:cNvSpPr/>
          <p:nvPr/>
        </p:nvSpPr>
        <p:spPr>
          <a:xfrm>
            <a:off x="4123611" y="5398164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B55D18F-8008-2F9F-BB0E-A673383EA838}"/>
              </a:ext>
            </a:extLst>
          </p:cNvPr>
          <p:cNvSpPr/>
          <p:nvPr/>
        </p:nvSpPr>
        <p:spPr>
          <a:xfrm>
            <a:off x="4940998" y="5398164"/>
            <a:ext cx="594912" cy="5537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BF8340B-3048-7396-1ED9-B533B49AA083}"/>
              </a:ext>
            </a:extLst>
          </p:cNvPr>
          <p:cNvCxnSpPr>
            <a:cxnSpLocks/>
          </p:cNvCxnSpPr>
          <p:nvPr/>
        </p:nvCxnSpPr>
        <p:spPr>
          <a:xfrm>
            <a:off x="5588408" y="4242555"/>
            <a:ext cx="4962545" cy="847152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4AA439EB-DA1E-8875-CC04-70F63F2BA89C}"/>
              </a:ext>
            </a:extLst>
          </p:cNvPr>
          <p:cNvCxnSpPr>
            <a:cxnSpLocks/>
          </p:cNvCxnSpPr>
          <p:nvPr/>
        </p:nvCxnSpPr>
        <p:spPr>
          <a:xfrm flipV="1">
            <a:off x="5588408" y="2939362"/>
            <a:ext cx="4962545" cy="703946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D569D66-632B-53C3-9805-FD2165965B92}"/>
              </a:ext>
            </a:extLst>
          </p:cNvPr>
          <p:cNvCxnSpPr>
            <a:cxnSpLocks/>
          </p:cNvCxnSpPr>
          <p:nvPr/>
        </p:nvCxnSpPr>
        <p:spPr>
          <a:xfrm flipV="1">
            <a:off x="4869797" y="2939362"/>
            <a:ext cx="2176230" cy="703946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7330D1D-EDD5-6A0A-B538-05C7C9F0EECF}"/>
              </a:ext>
            </a:extLst>
          </p:cNvPr>
          <p:cNvCxnSpPr>
            <a:cxnSpLocks/>
          </p:cNvCxnSpPr>
          <p:nvPr/>
        </p:nvCxnSpPr>
        <p:spPr>
          <a:xfrm>
            <a:off x="4869797" y="4260368"/>
            <a:ext cx="2196746" cy="829339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7B47FE6-AB26-FE32-F17F-4BF6ACD200AA}"/>
              </a:ext>
            </a:extLst>
          </p:cNvPr>
          <p:cNvSpPr/>
          <p:nvPr/>
        </p:nvSpPr>
        <p:spPr>
          <a:xfrm>
            <a:off x="7046026" y="2939362"/>
            <a:ext cx="3504927" cy="21503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C778DFE-5A93-E0B1-37CF-E021C3C84BDB}"/>
              </a:ext>
            </a:extLst>
          </p:cNvPr>
          <p:cNvSpPr/>
          <p:nvPr/>
        </p:nvSpPr>
        <p:spPr>
          <a:xfrm>
            <a:off x="7190697" y="3344571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072D619-B068-57C3-E4AA-E63083FA2B0C}"/>
              </a:ext>
            </a:extLst>
          </p:cNvPr>
          <p:cNvSpPr/>
          <p:nvPr/>
        </p:nvSpPr>
        <p:spPr>
          <a:xfrm>
            <a:off x="7841167" y="3344571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C721A82-7C39-AD20-FB07-7BA57BE02D16}"/>
              </a:ext>
            </a:extLst>
          </p:cNvPr>
          <p:cNvSpPr/>
          <p:nvPr/>
        </p:nvSpPr>
        <p:spPr>
          <a:xfrm>
            <a:off x="8487941" y="3344571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A4A7A49-2298-4102-24AD-8B17B1F6CF95}"/>
              </a:ext>
            </a:extLst>
          </p:cNvPr>
          <p:cNvSpPr/>
          <p:nvPr/>
        </p:nvSpPr>
        <p:spPr>
          <a:xfrm>
            <a:off x="9138411" y="3344571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(3,0)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63FD41-E43C-51E3-C880-6EB34AF352D6}"/>
              </a:ext>
            </a:extLst>
          </p:cNvPr>
          <p:cNvSpPr/>
          <p:nvPr/>
        </p:nvSpPr>
        <p:spPr>
          <a:xfrm>
            <a:off x="7190697" y="387670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0EC18CB-E143-5B70-BFC1-E4907D2D1CEC}"/>
              </a:ext>
            </a:extLst>
          </p:cNvPr>
          <p:cNvSpPr/>
          <p:nvPr/>
        </p:nvSpPr>
        <p:spPr>
          <a:xfrm>
            <a:off x="7841167" y="387670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B60D5B5-5526-69C8-850D-5BE8DFCCFA77}"/>
              </a:ext>
            </a:extLst>
          </p:cNvPr>
          <p:cNvSpPr/>
          <p:nvPr/>
        </p:nvSpPr>
        <p:spPr>
          <a:xfrm>
            <a:off x="8487941" y="387670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C28AE7F-2549-142D-A8AB-A9D0A1641994}"/>
              </a:ext>
            </a:extLst>
          </p:cNvPr>
          <p:cNvSpPr/>
          <p:nvPr/>
        </p:nvSpPr>
        <p:spPr>
          <a:xfrm>
            <a:off x="9138411" y="387670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(3,1)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E2E230A-72B1-970B-001A-2C2A577A189C}"/>
              </a:ext>
            </a:extLst>
          </p:cNvPr>
          <p:cNvSpPr/>
          <p:nvPr/>
        </p:nvSpPr>
        <p:spPr>
          <a:xfrm>
            <a:off x="7190697" y="4403110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(0,2)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60A7A3A-42E1-10C9-C3D9-BCCBBD202065}"/>
              </a:ext>
            </a:extLst>
          </p:cNvPr>
          <p:cNvSpPr/>
          <p:nvPr/>
        </p:nvSpPr>
        <p:spPr>
          <a:xfrm>
            <a:off x="7841167" y="4403110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(1,2)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2DC1977-C9CB-16B6-98EE-8A7CECD67377}"/>
              </a:ext>
            </a:extLst>
          </p:cNvPr>
          <p:cNvSpPr/>
          <p:nvPr/>
        </p:nvSpPr>
        <p:spPr>
          <a:xfrm>
            <a:off x="8487941" y="4403110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(2,2)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D21C490-740A-16E0-BA51-353E4D0B218F}"/>
              </a:ext>
            </a:extLst>
          </p:cNvPr>
          <p:cNvSpPr/>
          <p:nvPr/>
        </p:nvSpPr>
        <p:spPr>
          <a:xfrm>
            <a:off x="9138411" y="4403110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(3,2)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7D040F4-B101-900E-AF0A-703B40A347F6}"/>
              </a:ext>
            </a:extLst>
          </p:cNvPr>
          <p:cNvSpPr txBox="1"/>
          <p:nvPr/>
        </p:nvSpPr>
        <p:spPr>
          <a:xfrm>
            <a:off x="8317408" y="2975579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Block (2,1)</a:t>
            </a:r>
            <a:endParaRPr lang="ko-KR" altLang="en-US" sz="1400" b="1" i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80EEB65-B353-14F5-198F-E61E3690F7EF}"/>
              </a:ext>
            </a:extLst>
          </p:cNvPr>
          <p:cNvSpPr txBox="1"/>
          <p:nvPr/>
        </p:nvSpPr>
        <p:spPr>
          <a:xfrm>
            <a:off x="3132809" y="4462994"/>
            <a:ext cx="103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Grid 2</a:t>
            </a:r>
            <a:endParaRPr lang="ko-KR" altLang="en-US" sz="1400" b="1" i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F59D7B6-A759-DBF9-DF25-0416CD45D0E0}"/>
              </a:ext>
            </a:extLst>
          </p:cNvPr>
          <p:cNvSpPr/>
          <p:nvPr/>
        </p:nvSpPr>
        <p:spPr>
          <a:xfrm>
            <a:off x="9788099" y="3344875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(4,0)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00A9886-924E-C68C-E6C4-6B6BF3F33C77}"/>
              </a:ext>
            </a:extLst>
          </p:cNvPr>
          <p:cNvSpPr/>
          <p:nvPr/>
        </p:nvSpPr>
        <p:spPr>
          <a:xfrm>
            <a:off x="9788099" y="3877008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(4,1)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58505D60-EDC9-A351-3A05-3592F63F7300}"/>
              </a:ext>
            </a:extLst>
          </p:cNvPr>
          <p:cNvSpPr/>
          <p:nvPr/>
        </p:nvSpPr>
        <p:spPr>
          <a:xfrm>
            <a:off x="9788099" y="4403414"/>
            <a:ext cx="650470" cy="5321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Thread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(4,2)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4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294DA-4C7F-6AA3-F047-96A56E710EA3}"/>
              </a:ext>
            </a:extLst>
          </p:cNvPr>
          <p:cNvSpPr/>
          <p:nvPr/>
        </p:nvSpPr>
        <p:spPr>
          <a:xfrm>
            <a:off x="2463066" y="1980770"/>
            <a:ext cx="3632934" cy="418381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E01E8A-BFF2-0592-1204-0336E21FB67E}"/>
              </a:ext>
            </a:extLst>
          </p:cNvPr>
          <p:cNvSpPr/>
          <p:nvPr/>
        </p:nvSpPr>
        <p:spPr>
          <a:xfrm>
            <a:off x="6469225" y="1980770"/>
            <a:ext cx="2616679" cy="418381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3E7A97F-1E68-BA78-4653-FA28DF0C93FD}"/>
              </a:ext>
            </a:extLst>
          </p:cNvPr>
          <p:cNvSpPr/>
          <p:nvPr/>
        </p:nvSpPr>
        <p:spPr>
          <a:xfrm>
            <a:off x="4206040" y="2708044"/>
            <a:ext cx="140494" cy="635793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ED6F8D-1051-61C9-A2EB-BBCCD938B523}"/>
              </a:ext>
            </a:extLst>
          </p:cNvPr>
          <p:cNvSpPr txBox="1"/>
          <p:nvPr/>
        </p:nvSpPr>
        <p:spPr>
          <a:xfrm>
            <a:off x="3891705" y="2312968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Thread</a:t>
            </a:r>
            <a:endParaRPr lang="ko-KR" altLang="en-US" sz="1400" b="1" i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F72C7B-248C-112D-306F-D6846BF68822}"/>
              </a:ext>
            </a:extLst>
          </p:cNvPr>
          <p:cNvGrpSpPr/>
          <p:nvPr/>
        </p:nvGrpSpPr>
        <p:grpSpPr>
          <a:xfrm>
            <a:off x="3804187" y="3939925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844674-3F96-60C2-6B72-3E19D09AB115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F3E312F-A804-EE7A-31A3-B36C0FCEABF3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1CF3BD2-FF86-2EB4-C90B-23BCDF485F33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351D25F-3888-45D4-1ED6-087BF3BCF846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2E7249B-42C8-97A9-5C5D-1880EDC4D748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D6FC3F0-7DF4-7515-D32D-073F478E4E26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08691EE-0373-A520-68D3-0B5C1BECF818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9FCDE04-FC5C-B9D4-BF99-4C181E4D19A1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C7D826B-A633-2292-86F0-70F8755A5E44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658804-DD0F-4287-9C2A-4FAA3DCB1281}"/>
              </a:ext>
            </a:extLst>
          </p:cNvPr>
          <p:cNvSpPr/>
          <p:nvPr/>
        </p:nvSpPr>
        <p:spPr>
          <a:xfrm>
            <a:off x="2570536" y="5044239"/>
            <a:ext cx="3417995" cy="10005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527B160-E855-1044-EA86-587521CFA607}"/>
              </a:ext>
            </a:extLst>
          </p:cNvPr>
          <p:cNvGrpSpPr/>
          <p:nvPr/>
        </p:nvGrpSpPr>
        <p:grpSpPr>
          <a:xfrm>
            <a:off x="2675712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D335F55-1122-ED5F-80A4-13AA1407BEE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C3985DC-7719-26E4-9ED2-0BE1FCC4BB0D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EA877B5E-EAEF-898E-CF0C-0D044AC5B30F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C16B50AE-2C10-AC1F-530A-35BFCF17692D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7D2FCFA-C034-6FEB-C6B8-03F38A008515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756FA14D-E26B-1A1D-E046-76D367FACBC4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C1B6B1B-C171-AAA6-8848-5D938CDAD31B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710116C-D797-A8D4-2541-663D9E1E4E29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E18D39B-4879-564A-75A7-26AD7B61FA65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E09FF4F-292A-BACB-D175-F21CF136CD14}"/>
              </a:ext>
            </a:extLst>
          </p:cNvPr>
          <p:cNvGrpSpPr/>
          <p:nvPr/>
        </p:nvGrpSpPr>
        <p:grpSpPr>
          <a:xfrm>
            <a:off x="3750171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2E1F32E-471B-E283-1C7D-941190BCE704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EB639CC-7DAA-5674-323C-D3C62A91755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7EA715-D6E5-9CA9-3C05-989CCAC842B5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ABB63A8-1683-4B54-E0B6-9F1259F258BB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20093E2-710C-2552-946A-E0C3CDEBF58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27656AF-4D18-88ED-4AAC-DAF9082CB042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E88300A-9BA6-647C-DE49-0B65B5D5A0FE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D70E8AB-147B-6D46-D971-36F24AD926A8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BAD817DB-518B-45AB-0C36-B8F011AD63BD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1BDF39-6477-2C1E-0B5C-526EEE62767E}"/>
              </a:ext>
            </a:extLst>
          </p:cNvPr>
          <p:cNvGrpSpPr/>
          <p:nvPr/>
        </p:nvGrpSpPr>
        <p:grpSpPr>
          <a:xfrm>
            <a:off x="4978512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848F3-5F25-73B3-FAA6-2B155729F63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22F39FA-4764-6C9E-30E1-602CB32C764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2C5F14E-684F-D002-A6CF-2D6B09293B5B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98FAEEE-A188-6D9A-DAD7-7A9B30253458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DD730DC-D5FC-DFFC-BBE3-CE71D0C53C4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EE4F850-FE45-6F2D-84E0-2AFF77576DEE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10EB1D8-B7C6-F03D-6447-E90E7AC07F83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2EA063A-8047-BFD9-5A90-41281F78820D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453EAEF-41CE-711B-FC71-B0EC09C10E87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39EF0C92-9738-E7A0-E838-C138B69F3084}"/>
              </a:ext>
            </a:extLst>
          </p:cNvPr>
          <p:cNvSpPr txBox="1"/>
          <p:nvPr/>
        </p:nvSpPr>
        <p:spPr>
          <a:xfrm>
            <a:off x="4660720" y="5288497"/>
            <a:ext cx="73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2F4A39-B978-6447-EA75-A3EC6E8BFFCF}"/>
              </a:ext>
            </a:extLst>
          </p:cNvPr>
          <p:cNvSpPr txBox="1"/>
          <p:nvPr/>
        </p:nvSpPr>
        <p:spPr>
          <a:xfrm>
            <a:off x="3957580" y="3585024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Block</a:t>
            </a:r>
            <a:endParaRPr lang="ko-KR" altLang="en-US" sz="1400" b="1" i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3C2EA6-BE1A-21A4-98DB-95852411F33E}"/>
              </a:ext>
            </a:extLst>
          </p:cNvPr>
          <p:cNvSpPr txBox="1"/>
          <p:nvPr/>
        </p:nvSpPr>
        <p:spPr>
          <a:xfrm>
            <a:off x="3750171" y="4703191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Kernel(Grid)</a:t>
            </a:r>
            <a:endParaRPr lang="ko-KR" altLang="en-US" sz="1400" b="1" i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99AFD3-739E-E1E7-ABF1-909D7A2FE777}"/>
              </a:ext>
            </a:extLst>
          </p:cNvPr>
          <p:cNvSpPr/>
          <p:nvPr/>
        </p:nvSpPr>
        <p:spPr>
          <a:xfrm>
            <a:off x="7714895" y="2764566"/>
            <a:ext cx="61921" cy="4791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EA5B5B-11E4-E8F2-8F7F-92CA940544BA}"/>
              </a:ext>
            </a:extLst>
          </p:cNvPr>
          <p:cNvSpPr txBox="1"/>
          <p:nvPr/>
        </p:nvSpPr>
        <p:spPr>
          <a:xfrm>
            <a:off x="6432525" y="2401626"/>
            <a:ext cx="279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CUDA Core(SP)</a:t>
            </a:r>
            <a:endParaRPr lang="ko-KR" altLang="en-US" sz="1200" b="1" i="1" dirty="0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50AC2B0-F563-66CC-A385-1846758414AA}"/>
              </a:ext>
            </a:extLst>
          </p:cNvPr>
          <p:cNvGrpSpPr/>
          <p:nvPr/>
        </p:nvGrpSpPr>
        <p:grpSpPr>
          <a:xfrm>
            <a:off x="7402492" y="3828229"/>
            <a:ext cx="686725" cy="711918"/>
            <a:chOff x="5835995" y="2999022"/>
            <a:chExt cx="686725" cy="71191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F354D36-150F-7885-06B4-85B4A0C96DF5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440478A-FC22-731D-FD6A-1A0130EEF8F6}"/>
                </a:ext>
              </a:extLst>
            </p:cNvPr>
            <p:cNvSpPr/>
            <p:nvPr/>
          </p:nvSpPr>
          <p:spPr>
            <a:xfrm>
              <a:off x="5919568" y="3056696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CF59B2D-5BEB-5954-EB8C-F57B481D9B47}"/>
                </a:ext>
              </a:extLst>
            </p:cNvPr>
            <p:cNvSpPr/>
            <p:nvPr/>
          </p:nvSpPr>
          <p:spPr>
            <a:xfrm>
              <a:off x="5981489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994F24F-2659-532A-D5DE-3D764CC11741}"/>
                </a:ext>
              </a:extLst>
            </p:cNvPr>
            <p:cNvSpPr/>
            <p:nvPr/>
          </p:nvSpPr>
          <p:spPr>
            <a:xfrm>
              <a:off x="6050346" y="3056696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C5F5A7F9-FFF0-D770-E172-2A7100B0CD3A}"/>
                </a:ext>
              </a:extLst>
            </p:cNvPr>
            <p:cNvSpPr/>
            <p:nvPr/>
          </p:nvSpPr>
          <p:spPr>
            <a:xfrm>
              <a:off x="6112267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D54FAFA-7387-0D8E-6B84-4C3BC0338628}"/>
                </a:ext>
              </a:extLst>
            </p:cNvPr>
            <p:cNvSpPr/>
            <p:nvPr/>
          </p:nvSpPr>
          <p:spPr>
            <a:xfrm>
              <a:off x="6181124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8E5E0B6-9501-5533-BE40-DAF3E60E3163}"/>
                </a:ext>
              </a:extLst>
            </p:cNvPr>
            <p:cNvSpPr/>
            <p:nvPr/>
          </p:nvSpPr>
          <p:spPr>
            <a:xfrm>
              <a:off x="6244626" y="3057184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B300716-023F-C257-E201-8AD5EE076CF4}"/>
                </a:ext>
              </a:extLst>
            </p:cNvPr>
            <p:cNvSpPr/>
            <p:nvPr/>
          </p:nvSpPr>
          <p:spPr>
            <a:xfrm>
              <a:off x="6306547" y="3058417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B12D3D-DE9D-A672-2723-D1BBB9241C65}"/>
                </a:ext>
              </a:extLst>
            </p:cNvPr>
            <p:cNvSpPr/>
            <p:nvPr/>
          </p:nvSpPr>
          <p:spPr>
            <a:xfrm>
              <a:off x="6375404" y="3058417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9FA2CCF-6C09-433E-7FC3-C8605BA437C7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B397B1F-ED4D-F973-F8D1-3DF21E4B56EC}"/>
              </a:ext>
            </a:extLst>
          </p:cNvPr>
          <p:cNvSpPr txBox="1"/>
          <p:nvPr/>
        </p:nvSpPr>
        <p:spPr>
          <a:xfrm>
            <a:off x="6578921" y="3480015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/>
              <a:t>Multi Processor(SM)</a:t>
            </a:r>
            <a:endParaRPr lang="ko-KR" altLang="en-US" sz="1400" b="1" i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191E3D4-8B0C-A993-3A1A-93DB2FBF0073}"/>
              </a:ext>
            </a:extLst>
          </p:cNvPr>
          <p:cNvGrpSpPr/>
          <p:nvPr/>
        </p:nvGrpSpPr>
        <p:grpSpPr>
          <a:xfrm>
            <a:off x="7201559" y="5037351"/>
            <a:ext cx="686725" cy="711918"/>
            <a:chOff x="5835995" y="2999022"/>
            <a:chExt cx="686725" cy="711918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716B351-1D12-C020-AFA5-FBB408CDD804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4AF2E92-C64E-9DB2-797A-211AF3FFF784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96415DF-5366-302E-9B5E-56BA3F095675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098D221-6A13-2779-66A8-A1B3D47FE499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8091AA-E5D5-2B22-1C10-9A6A4DB13029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F0088E8-96BA-F464-C0C0-35951B2E6189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962D074-D3DB-A818-C5CC-7C8017629DE7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19F61C6-05AB-C3E6-7816-F50642B97FB9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1D4B5E2-2A9F-093D-51E4-884EAD906477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9A1171B-AF55-B670-6BE7-960068FCB400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7F0F46C-350D-4DFE-65E6-82312C9D0C0E}"/>
              </a:ext>
            </a:extLst>
          </p:cNvPr>
          <p:cNvGrpSpPr/>
          <p:nvPr/>
        </p:nvGrpSpPr>
        <p:grpSpPr>
          <a:xfrm>
            <a:off x="7343800" y="5135462"/>
            <a:ext cx="686725" cy="711918"/>
            <a:chOff x="5835995" y="2999022"/>
            <a:chExt cx="686725" cy="71191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D556D88-81F7-34E6-EF77-42BE35C12FC1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80F6386-A22A-68F6-D013-601BAC0447DC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1593068-FA1F-EDBD-7EE0-F3B200BFCB8E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5C79C49-0A6B-1D93-0D2A-7385C4CE2B11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C37F953-90C1-052B-FF3F-D866C26C4D2C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57FE298-A82C-8F8F-67D2-3DCD599A585F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6C9EFD-13ED-15C2-10D1-F2A26934161B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E3812B8-9870-4C9E-047C-1EB25B190384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754BAC0-AB4C-C8C6-5585-45F60FB66EB7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AEE3C89-EAAC-A9F4-DA19-7DD1BC31904C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21EE8C1-7DB1-3E0D-02C8-BBFE2DCF5499}"/>
              </a:ext>
            </a:extLst>
          </p:cNvPr>
          <p:cNvGrpSpPr/>
          <p:nvPr/>
        </p:nvGrpSpPr>
        <p:grpSpPr>
          <a:xfrm>
            <a:off x="7477269" y="5233573"/>
            <a:ext cx="686725" cy="711918"/>
            <a:chOff x="5835995" y="2999022"/>
            <a:chExt cx="686725" cy="71191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DE7CB14-4ACA-7F00-A7EA-776527599C72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16694D-9577-B587-2165-253F92E8735A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FFACF16-C4CD-3AAC-06A9-CDA937B2AB7B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8DF8C52-5560-DEAA-F992-34AD1D699E90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98D13D7-A139-ACF9-9A89-45D492EEDC21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65370D3-4FCD-85B1-FFF2-5AB128CD0A23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4E20307-0F0E-89F3-6018-ABA8DAE4743B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9D535B7-0AD0-D6C0-21B6-3CFCAD92C140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83CE7F2-C849-C9D4-4631-11EB80841D4B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C6B8558-DA1D-0EEA-BA86-1C5138C9BB29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099874C1-1ED3-CF66-3ADA-FE2565545DAD}"/>
              </a:ext>
            </a:extLst>
          </p:cNvPr>
          <p:cNvGrpSpPr/>
          <p:nvPr/>
        </p:nvGrpSpPr>
        <p:grpSpPr>
          <a:xfrm>
            <a:off x="7619510" y="5331684"/>
            <a:ext cx="686725" cy="711918"/>
            <a:chOff x="5835995" y="2999022"/>
            <a:chExt cx="686725" cy="711918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83F9654-C041-2549-98A4-040DE51F1AC3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129F5FE-60BD-F9B4-E6B8-6918045985C2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16836C0-50EB-DF64-B6A2-EBEF96BFFD4D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D075E43A-BE2E-89EB-CA03-CD47402949E7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1D6E5F-2DA8-1266-3E02-5FA7077DA339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95A19CD-2806-540C-967D-B22C4BB46C98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FB83844-867A-2569-B8F3-994989F14B46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4A3A711-E9BB-410E-DCBA-F4D2A389927E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7A7884D-B605-7808-D0ED-2803AF9F581B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9287D0C-5D8B-44F4-1ADC-3C981C9CF949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Logical structure &amp; Physical structure mapping </a:t>
            </a:r>
          </a:p>
        </p:txBody>
      </p:sp>
    </p:spTree>
    <p:extLst>
      <p:ext uri="{BB962C8B-B14F-4D97-AF65-F5344CB8AC3E}">
        <p14:creationId xmlns:p14="http://schemas.microsoft.com/office/powerpoint/2010/main" val="245213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Device(GPU) capacity </a:t>
            </a:r>
            <a:r>
              <a:rPr kumimoji="1" lang="ko-KR" altLang="en-US" dirty="0"/>
              <a:t>확인 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Devicequery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Cd 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/local/cuda-11.2/1_Utilities/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deviceQuery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make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./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deviceQuery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79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D98D0C-DD40-0534-C056-EA201AD1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" y="866127"/>
            <a:ext cx="5381087" cy="56161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151FA8-B647-53E1-ACA8-B93AA3750D5A}"/>
              </a:ext>
            </a:extLst>
          </p:cNvPr>
          <p:cNvSpPr/>
          <p:nvPr/>
        </p:nvSpPr>
        <p:spPr>
          <a:xfrm>
            <a:off x="404994" y="3756662"/>
            <a:ext cx="4852806" cy="396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34E92F-5195-1B3A-52FC-5510E5F77C85}"/>
              </a:ext>
            </a:extLst>
          </p:cNvPr>
          <p:cNvSpPr/>
          <p:nvPr/>
        </p:nvSpPr>
        <p:spPr>
          <a:xfrm>
            <a:off x="404994" y="2055496"/>
            <a:ext cx="5277083" cy="268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A9F2E-4B78-CC67-BDEB-D648167087B2}"/>
              </a:ext>
            </a:extLst>
          </p:cNvPr>
          <p:cNvSpPr txBox="1"/>
          <p:nvPr/>
        </p:nvSpPr>
        <p:spPr>
          <a:xfrm>
            <a:off x="5786081" y="1928188"/>
            <a:ext cx="4124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예약공간을 제외한 메모리 </a:t>
            </a:r>
            <a:r>
              <a:rPr lang="en-US" altLang="ko-KR" sz="1200" b="1" dirty="0">
                <a:solidFill>
                  <a:srgbClr val="FF0000"/>
                </a:solidFill>
              </a:rPr>
              <a:t>14.972GB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CUDA core 64</a:t>
            </a:r>
            <a:r>
              <a:rPr lang="ko-KR" altLang="en-US" sz="1200" b="1" dirty="0">
                <a:solidFill>
                  <a:srgbClr val="FF0000"/>
                </a:solidFill>
              </a:rPr>
              <a:t>개로 구성된  멀티프로세서 </a:t>
            </a:r>
            <a:r>
              <a:rPr lang="en-US" altLang="ko-KR" sz="1200" b="1" dirty="0">
                <a:solidFill>
                  <a:srgbClr val="FF0000"/>
                </a:solidFill>
              </a:rPr>
              <a:t>40</a:t>
            </a:r>
            <a:r>
              <a:rPr lang="ko-KR" altLang="en-US" sz="1200" b="1" dirty="0">
                <a:solidFill>
                  <a:srgbClr val="FF0000"/>
                </a:solidFill>
              </a:rPr>
              <a:t>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64 </a:t>
            </a:r>
            <a:r>
              <a:rPr lang="ko-KR" altLang="en-US" sz="1200" b="1" dirty="0">
                <a:solidFill>
                  <a:srgbClr val="FF0000"/>
                </a:solidFill>
              </a:rPr>
              <a:t>* </a:t>
            </a:r>
            <a:r>
              <a:rPr lang="en-US" altLang="ko-KR" sz="1200" b="1" dirty="0">
                <a:solidFill>
                  <a:srgbClr val="FF0000"/>
                </a:solidFill>
              </a:rPr>
              <a:t>40 = 2560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129403-01B6-5325-BCED-D581DEE2754C}"/>
              </a:ext>
            </a:extLst>
          </p:cNvPr>
          <p:cNvSpPr txBox="1"/>
          <p:nvPr/>
        </p:nvSpPr>
        <p:spPr>
          <a:xfrm>
            <a:off x="5665356" y="3836358"/>
            <a:ext cx="517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한 개의 멀티 프로세서에 올라갈 수 있는 최대 쓰레드 수 </a:t>
            </a:r>
            <a:r>
              <a:rPr lang="en-US" altLang="ko-KR" sz="1200" b="1" dirty="0">
                <a:solidFill>
                  <a:srgbClr val="FF0000"/>
                </a:solidFill>
              </a:rPr>
              <a:t>1024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09498D-C208-A4E2-217D-786C9B9DE27F}"/>
              </a:ext>
            </a:extLst>
          </p:cNvPr>
          <p:cNvSpPr txBox="1"/>
          <p:nvPr/>
        </p:nvSpPr>
        <p:spPr>
          <a:xfrm>
            <a:off x="5665357" y="4060120"/>
            <a:ext cx="517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한 개의 블록에 올라갈 수 있는 최대 쓰레드의 수 </a:t>
            </a:r>
            <a:r>
              <a:rPr lang="en-US" altLang="ko-KR" sz="1200" b="1" dirty="0">
                <a:solidFill>
                  <a:srgbClr val="FF0000"/>
                </a:solidFill>
              </a:rPr>
              <a:t>1024 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4C33C98-BD14-A98A-10F9-9507A21D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36" y="4560881"/>
            <a:ext cx="5122120" cy="17758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3BF82A8-9C4F-780A-8F46-DF8E14EFDF58}"/>
              </a:ext>
            </a:extLst>
          </p:cNvPr>
          <p:cNvSpPr txBox="1"/>
          <p:nvPr/>
        </p:nvSpPr>
        <p:spPr>
          <a:xfrm>
            <a:off x="5682076" y="3612595"/>
            <a:ext cx="517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Warp: </a:t>
            </a:r>
            <a:r>
              <a:rPr lang="ko-KR" altLang="en-US" sz="1200" b="1" dirty="0">
                <a:solidFill>
                  <a:srgbClr val="FF0000"/>
                </a:solidFill>
              </a:rPr>
              <a:t>하드웨어가 한번에 관리하는 쓰레드 개수 </a:t>
            </a:r>
            <a:r>
              <a:rPr lang="en-US" altLang="ko-KR" sz="1200" b="1" dirty="0">
                <a:solidFill>
                  <a:srgbClr val="FF0000"/>
                </a:solidFill>
              </a:rPr>
              <a:t>32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4C18F-1E54-1E3C-1D1B-0452BD80199A}"/>
              </a:ext>
            </a:extLst>
          </p:cNvPr>
          <p:cNvSpPr txBox="1"/>
          <p:nvPr/>
        </p:nvSpPr>
        <p:spPr>
          <a:xfrm>
            <a:off x="5828915" y="2757064"/>
            <a:ext cx="412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하나의 </a:t>
            </a:r>
            <a:r>
              <a:rPr lang="en-US" altLang="ko-KR" sz="1200" b="1" dirty="0">
                <a:solidFill>
                  <a:srgbClr val="FF0000"/>
                </a:solidFill>
              </a:rPr>
              <a:t>MP</a:t>
            </a:r>
            <a:r>
              <a:rPr lang="ko-KR" altLang="en-US" sz="1200" b="1" dirty="0">
                <a:solidFill>
                  <a:srgbClr val="FF0000"/>
                </a:solidFill>
              </a:rPr>
              <a:t>는 시분할  프로세싱으로 최대 </a:t>
            </a:r>
            <a:r>
              <a:rPr lang="en-US" altLang="ko-KR" sz="1200" b="1" dirty="0">
                <a:solidFill>
                  <a:srgbClr val="FF0000"/>
                </a:solidFill>
              </a:rPr>
              <a:t>1024</a:t>
            </a:r>
            <a:r>
              <a:rPr lang="ko-KR" altLang="en-US" sz="1200" b="1" dirty="0">
                <a:solidFill>
                  <a:srgbClr val="FF0000"/>
                </a:solidFill>
              </a:rPr>
              <a:t>개 스레드를 처리가능 </a:t>
            </a:r>
          </a:p>
        </p:txBody>
      </p:sp>
    </p:spTree>
    <p:extLst>
      <p:ext uri="{BB962C8B-B14F-4D97-AF65-F5344CB8AC3E}">
        <p14:creationId xmlns:p14="http://schemas.microsoft.com/office/powerpoint/2010/main" val="1536319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F20EEA-03CE-1C91-52F9-6AFEAD738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498" y="1439802"/>
            <a:ext cx="6200652" cy="50424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651F26-9E7E-3FBE-E105-7C3760EC2BCE}"/>
              </a:ext>
            </a:extLst>
          </p:cNvPr>
          <p:cNvSpPr/>
          <p:nvPr/>
        </p:nvSpPr>
        <p:spPr>
          <a:xfrm>
            <a:off x="5931633" y="1858396"/>
            <a:ext cx="290574" cy="775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BA1D05E-14E9-E292-1756-787D44D7E74A}"/>
              </a:ext>
            </a:extLst>
          </p:cNvPr>
          <p:cNvCxnSpPr>
            <a:cxnSpLocks/>
          </p:cNvCxnSpPr>
          <p:nvPr/>
        </p:nvCxnSpPr>
        <p:spPr>
          <a:xfrm>
            <a:off x="4356340" y="1595887"/>
            <a:ext cx="1865867" cy="2625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36D0EC-3F5A-860D-B6A0-8B512E958028}"/>
              </a:ext>
            </a:extLst>
          </p:cNvPr>
          <p:cNvCxnSpPr>
            <a:cxnSpLocks/>
          </p:cNvCxnSpPr>
          <p:nvPr/>
        </p:nvCxnSpPr>
        <p:spPr>
          <a:xfrm flipV="1">
            <a:off x="4356340" y="2633663"/>
            <a:ext cx="1865867" cy="324326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FC8988C-CDF8-5BDA-7EFB-03B518BA7557}"/>
              </a:ext>
            </a:extLst>
          </p:cNvPr>
          <p:cNvCxnSpPr>
            <a:cxnSpLocks/>
          </p:cNvCxnSpPr>
          <p:nvPr/>
        </p:nvCxnSpPr>
        <p:spPr>
          <a:xfrm flipV="1">
            <a:off x="1777042" y="2633663"/>
            <a:ext cx="4154591" cy="324326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17B229-1A8D-AA64-CEDC-6891FCBA973E}"/>
              </a:ext>
            </a:extLst>
          </p:cNvPr>
          <p:cNvCxnSpPr>
            <a:cxnSpLocks/>
          </p:cNvCxnSpPr>
          <p:nvPr/>
        </p:nvCxnSpPr>
        <p:spPr>
          <a:xfrm>
            <a:off x="1777042" y="1595887"/>
            <a:ext cx="4154591" cy="26250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977E9F1-AC2B-8C66-2ECC-D2F701A28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37" b="5256"/>
          <a:stretch/>
        </p:blipFill>
        <p:spPr>
          <a:xfrm>
            <a:off x="323850" y="1523408"/>
            <a:ext cx="4032490" cy="44075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FF9F5B-79D1-82DD-7316-96264674606D}"/>
              </a:ext>
            </a:extLst>
          </p:cNvPr>
          <p:cNvSpPr txBox="1"/>
          <p:nvPr/>
        </p:nvSpPr>
        <p:spPr>
          <a:xfrm>
            <a:off x="1712264" y="129317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A1D21"/>
                </a:solidFill>
              </a:rPr>
              <a:t>Multiprocessor</a:t>
            </a:r>
            <a:endParaRPr lang="ko-KR" altLang="en-US" sz="1600" b="1" dirty="0">
              <a:solidFill>
                <a:srgbClr val="1A1D2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E45042-AED9-0CC7-E770-7592061777E6}"/>
              </a:ext>
            </a:extLst>
          </p:cNvPr>
          <p:cNvSpPr txBox="1"/>
          <p:nvPr/>
        </p:nvSpPr>
        <p:spPr>
          <a:xfrm>
            <a:off x="1712264" y="1096365"/>
            <a:ext cx="3190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1A1D21"/>
                </a:solidFill>
              </a:rPr>
              <a:t>최대 </a:t>
            </a:r>
            <a:r>
              <a:rPr lang="en-US" altLang="ko-KR" sz="1200" b="1" dirty="0">
                <a:solidFill>
                  <a:srgbClr val="1A1D21"/>
                </a:solidFill>
              </a:rPr>
              <a:t>16</a:t>
            </a:r>
            <a:r>
              <a:rPr lang="ko-KR" altLang="en-US" sz="1200" b="1" dirty="0">
                <a:solidFill>
                  <a:srgbClr val="1A1D21"/>
                </a:solidFill>
              </a:rPr>
              <a:t>*</a:t>
            </a:r>
            <a:r>
              <a:rPr lang="en-US" altLang="ko-KR" sz="1200" b="1" dirty="0">
                <a:solidFill>
                  <a:srgbClr val="1A1D21"/>
                </a:solidFill>
              </a:rPr>
              <a:t>64</a:t>
            </a:r>
            <a:r>
              <a:rPr lang="en-US" altLang="ko-KR" sz="1100" b="1" dirty="0">
                <a:solidFill>
                  <a:srgbClr val="1A1D21"/>
                </a:solidFill>
              </a:rPr>
              <a:t>(CUDA cores)</a:t>
            </a:r>
            <a:r>
              <a:rPr lang="en-US" altLang="ko-KR" sz="1200" b="1" dirty="0">
                <a:solidFill>
                  <a:srgbClr val="1A1D21"/>
                </a:solidFill>
              </a:rPr>
              <a:t>=1024 </a:t>
            </a:r>
            <a:r>
              <a:rPr lang="ko-KR" altLang="en-US" sz="1200" b="1" dirty="0">
                <a:solidFill>
                  <a:srgbClr val="1A1D21"/>
                </a:solidFill>
              </a:rPr>
              <a:t>쓰레드 처리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46A6A3-73CF-4BFB-BAE5-0D435AEEC5E6}"/>
              </a:ext>
            </a:extLst>
          </p:cNvPr>
          <p:cNvSpPr txBox="1"/>
          <p:nvPr/>
        </p:nvSpPr>
        <p:spPr>
          <a:xfrm>
            <a:off x="503662" y="2952186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1A1D21"/>
                </a:solidFill>
              </a:rPr>
              <a:t>CUDA Core</a:t>
            </a:r>
            <a:endParaRPr lang="ko-KR" altLang="en-US" sz="1400" b="1" dirty="0">
              <a:solidFill>
                <a:srgbClr val="1A1D2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131C2-0A82-65AB-5326-55870811BBB2}"/>
              </a:ext>
            </a:extLst>
          </p:cNvPr>
          <p:cNvSpPr txBox="1"/>
          <p:nvPr/>
        </p:nvSpPr>
        <p:spPr>
          <a:xfrm>
            <a:off x="5572248" y="1117076"/>
            <a:ext cx="4735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1A1D21"/>
                </a:solidFill>
              </a:rPr>
              <a:t>Warp(32) </a:t>
            </a:r>
            <a:r>
              <a:rPr lang="ko-KR" altLang="en-US" sz="1600" b="1" dirty="0">
                <a:solidFill>
                  <a:srgbClr val="1A1D21"/>
                </a:solidFill>
              </a:rPr>
              <a:t>단위로  쓰레드를 </a:t>
            </a:r>
            <a:r>
              <a:rPr lang="en-US" altLang="ko-KR" sz="1600" b="1" dirty="0">
                <a:solidFill>
                  <a:srgbClr val="1A1D21"/>
                </a:solidFill>
              </a:rPr>
              <a:t>Multiprocessor</a:t>
            </a:r>
            <a:r>
              <a:rPr lang="ko-KR" altLang="en-US" sz="1600" b="1" dirty="0">
                <a:solidFill>
                  <a:srgbClr val="1A1D21"/>
                </a:solidFill>
              </a:rPr>
              <a:t>에 할당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A82AF-B138-92B3-0721-FAFBEC969A87}"/>
              </a:ext>
            </a:extLst>
          </p:cNvPr>
          <p:cNvSpPr txBox="1"/>
          <p:nvPr/>
        </p:nvSpPr>
        <p:spPr>
          <a:xfrm>
            <a:off x="485712" y="2802142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1A1D21"/>
                </a:solidFill>
              </a:rPr>
              <a:t>1</a:t>
            </a:r>
            <a:r>
              <a:rPr lang="ko-KR" altLang="en-US" sz="1100" b="1" dirty="0">
                <a:solidFill>
                  <a:srgbClr val="1A1D21"/>
                </a:solidFill>
              </a:rPr>
              <a:t>개 쓰레드 수행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335FD-F649-C67F-405F-0F7FC608C03E}"/>
              </a:ext>
            </a:extLst>
          </p:cNvPr>
          <p:cNvSpPr txBox="1"/>
          <p:nvPr/>
        </p:nvSpPr>
        <p:spPr>
          <a:xfrm>
            <a:off x="3004149" y="3252960"/>
            <a:ext cx="612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143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Nvidia Tesla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T4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2018-2022 Turing architecture GPU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사용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Compute capability 7.5 : Turing architecture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Turing arch. Is based on Volta ISA + extends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0B4080E4-7736-6162-64DC-AE70B148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025048"/>
            <a:ext cx="9076525" cy="1831010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14C49AC-B60D-9D72-9981-46FB6CC4E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103" y="2071791"/>
            <a:ext cx="5047297" cy="37233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E7B4EF-E265-64D6-8F9A-0B7C6428534F}"/>
              </a:ext>
            </a:extLst>
          </p:cNvPr>
          <p:cNvSpPr/>
          <p:nvPr/>
        </p:nvSpPr>
        <p:spPr>
          <a:xfrm>
            <a:off x="10784552" y="2071792"/>
            <a:ext cx="405689" cy="3723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59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294DA-4C7F-6AA3-F047-96A56E710EA3}"/>
              </a:ext>
            </a:extLst>
          </p:cNvPr>
          <p:cNvSpPr/>
          <p:nvPr/>
        </p:nvSpPr>
        <p:spPr>
          <a:xfrm>
            <a:off x="2463066" y="1980770"/>
            <a:ext cx="3632934" cy="418381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E01E8A-BFF2-0592-1204-0336E21FB67E}"/>
              </a:ext>
            </a:extLst>
          </p:cNvPr>
          <p:cNvSpPr/>
          <p:nvPr/>
        </p:nvSpPr>
        <p:spPr>
          <a:xfrm>
            <a:off x="6469225" y="1980770"/>
            <a:ext cx="2616679" cy="418381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3E7A97F-1E68-BA78-4653-FA28DF0C93FD}"/>
              </a:ext>
            </a:extLst>
          </p:cNvPr>
          <p:cNvSpPr/>
          <p:nvPr/>
        </p:nvSpPr>
        <p:spPr>
          <a:xfrm>
            <a:off x="4206040" y="2708044"/>
            <a:ext cx="140494" cy="635793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ED6F8D-1051-61C9-A2EB-BBCCD938B523}"/>
              </a:ext>
            </a:extLst>
          </p:cNvPr>
          <p:cNvSpPr txBox="1"/>
          <p:nvPr/>
        </p:nvSpPr>
        <p:spPr>
          <a:xfrm>
            <a:off x="3891705" y="2312968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Thread</a:t>
            </a:r>
            <a:endParaRPr lang="ko-KR" altLang="en-US" sz="1400" b="1" i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FF72C7B-248C-112D-306F-D6846BF68822}"/>
              </a:ext>
            </a:extLst>
          </p:cNvPr>
          <p:cNvGrpSpPr/>
          <p:nvPr/>
        </p:nvGrpSpPr>
        <p:grpSpPr>
          <a:xfrm>
            <a:off x="3804187" y="3939925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844674-3F96-60C2-6B72-3E19D09AB115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F3E312F-A804-EE7A-31A3-B36C0FCEABF3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1CF3BD2-FF86-2EB4-C90B-23BCDF485F33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351D25F-3888-45D4-1ED6-087BF3BCF846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E2E7249B-42C8-97A9-5C5D-1880EDC4D748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D6FC3F0-7DF4-7515-D32D-073F478E4E26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F08691EE-0373-A520-68D3-0B5C1BECF818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9FCDE04-FC5C-B9D4-BF99-4C181E4D19A1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C7D826B-A633-2292-86F0-70F8755A5E44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658804-DD0F-4287-9C2A-4FAA3DCB1281}"/>
              </a:ext>
            </a:extLst>
          </p:cNvPr>
          <p:cNvSpPr/>
          <p:nvPr/>
        </p:nvSpPr>
        <p:spPr>
          <a:xfrm>
            <a:off x="2570536" y="5044239"/>
            <a:ext cx="3417995" cy="10005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527B160-E855-1044-EA86-587521CFA607}"/>
              </a:ext>
            </a:extLst>
          </p:cNvPr>
          <p:cNvGrpSpPr/>
          <p:nvPr/>
        </p:nvGrpSpPr>
        <p:grpSpPr>
          <a:xfrm>
            <a:off x="2675712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D335F55-1122-ED5F-80A4-13AA1407BEE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C3985DC-7719-26E4-9ED2-0BE1FCC4BB0D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EA877B5E-EAEF-898E-CF0C-0D044AC5B30F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C16B50AE-2C10-AC1F-530A-35BFCF17692D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7D2FCFA-C034-6FEB-C6B8-03F38A008515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756FA14D-E26B-1A1D-E046-76D367FACBC4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C1B6B1B-C171-AAA6-8848-5D938CDAD31B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710116C-D797-A8D4-2541-663D9E1E4E29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E18D39B-4879-564A-75A7-26AD7B61FA65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E09FF4F-292A-BACB-D175-F21CF136CD14}"/>
              </a:ext>
            </a:extLst>
          </p:cNvPr>
          <p:cNvGrpSpPr/>
          <p:nvPr/>
        </p:nvGrpSpPr>
        <p:grpSpPr>
          <a:xfrm>
            <a:off x="3750171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2E1F32E-471B-E283-1C7D-941190BCE704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EB639CC-7DAA-5674-323C-D3C62A91755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7EA715-D6E5-9CA9-3C05-989CCAC842B5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ABB63A8-1683-4B54-E0B6-9F1259F258BB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20093E2-710C-2552-946A-E0C3CDEBF58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27656AF-4D18-88ED-4AAC-DAF9082CB042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E88300A-9BA6-647C-DE49-0B65B5D5A0FE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D70E8AB-147B-6D46-D971-36F24AD926A8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BAD817DB-518B-45AB-0C36-B8F011AD63BD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1BDF39-6477-2C1E-0B5C-526EEE62767E}"/>
              </a:ext>
            </a:extLst>
          </p:cNvPr>
          <p:cNvGrpSpPr/>
          <p:nvPr/>
        </p:nvGrpSpPr>
        <p:grpSpPr>
          <a:xfrm>
            <a:off x="4978512" y="5241373"/>
            <a:ext cx="933030" cy="635793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848F3-5F25-73B3-FAA6-2B155729F63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22F39FA-4764-6C9E-30E1-602CB32C764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2C5F14E-684F-D002-A6CF-2D6B09293B5B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98FAEEE-A188-6D9A-DAD7-7A9B30253458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DD730DC-D5FC-DFFC-BBE3-CE71D0C53C4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EE4F850-FE45-6F2D-84E0-2AFF77576DEE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10EB1D8-B7C6-F03D-6447-E90E7AC07F83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2EA063A-8047-BFD9-5A90-41281F78820D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453EAEF-41CE-711B-FC71-B0EC09C10E87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39EF0C92-9738-E7A0-E838-C138B69F3084}"/>
              </a:ext>
            </a:extLst>
          </p:cNvPr>
          <p:cNvSpPr txBox="1"/>
          <p:nvPr/>
        </p:nvSpPr>
        <p:spPr>
          <a:xfrm>
            <a:off x="4660720" y="5288497"/>
            <a:ext cx="73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32F4A39-B978-6447-EA75-A3EC6E8BFFCF}"/>
              </a:ext>
            </a:extLst>
          </p:cNvPr>
          <p:cNvSpPr txBox="1"/>
          <p:nvPr/>
        </p:nvSpPr>
        <p:spPr>
          <a:xfrm>
            <a:off x="3957580" y="3585024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Block</a:t>
            </a:r>
            <a:endParaRPr lang="ko-KR" altLang="en-US" sz="1400" b="1" i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3C2EA6-BE1A-21A4-98DB-95852411F33E}"/>
              </a:ext>
            </a:extLst>
          </p:cNvPr>
          <p:cNvSpPr txBox="1"/>
          <p:nvPr/>
        </p:nvSpPr>
        <p:spPr>
          <a:xfrm>
            <a:off x="3750171" y="4703191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Kernel(Grid)</a:t>
            </a:r>
            <a:endParaRPr lang="ko-KR" altLang="en-US" sz="1400" b="1" i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099AFD3-739E-E1E7-ABF1-909D7A2FE777}"/>
              </a:ext>
            </a:extLst>
          </p:cNvPr>
          <p:cNvSpPr/>
          <p:nvPr/>
        </p:nvSpPr>
        <p:spPr>
          <a:xfrm>
            <a:off x="7714895" y="2764566"/>
            <a:ext cx="61921" cy="4791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EEA5B5B-11E4-E8F2-8F7F-92CA940544BA}"/>
              </a:ext>
            </a:extLst>
          </p:cNvPr>
          <p:cNvSpPr txBox="1"/>
          <p:nvPr/>
        </p:nvSpPr>
        <p:spPr>
          <a:xfrm>
            <a:off x="6432525" y="2401626"/>
            <a:ext cx="2799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CUDA Core(SP)</a:t>
            </a:r>
            <a:endParaRPr lang="ko-KR" altLang="en-US" sz="1200" b="1" i="1" dirty="0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650AC2B0-F563-66CC-A385-1846758414AA}"/>
              </a:ext>
            </a:extLst>
          </p:cNvPr>
          <p:cNvGrpSpPr/>
          <p:nvPr/>
        </p:nvGrpSpPr>
        <p:grpSpPr>
          <a:xfrm>
            <a:off x="7402492" y="3828229"/>
            <a:ext cx="686725" cy="711918"/>
            <a:chOff x="5835995" y="2999022"/>
            <a:chExt cx="686725" cy="71191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F354D36-150F-7885-06B4-85B4A0C96DF5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440478A-FC22-731D-FD6A-1A0130EEF8F6}"/>
                </a:ext>
              </a:extLst>
            </p:cNvPr>
            <p:cNvSpPr/>
            <p:nvPr/>
          </p:nvSpPr>
          <p:spPr>
            <a:xfrm>
              <a:off x="5919568" y="3056696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4CF59B2D-5BEB-5954-EB8C-F57B481D9B47}"/>
                </a:ext>
              </a:extLst>
            </p:cNvPr>
            <p:cNvSpPr/>
            <p:nvPr/>
          </p:nvSpPr>
          <p:spPr>
            <a:xfrm>
              <a:off x="5981489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994F24F-2659-532A-D5DE-3D764CC11741}"/>
                </a:ext>
              </a:extLst>
            </p:cNvPr>
            <p:cNvSpPr/>
            <p:nvPr/>
          </p:nvSpPr>
          <p:spPr>
            <a:xfrm>
              <a:off x="6050346" y="3056696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C5F5A7F9-FFF0-D770-E172-2A7100B0CD3A}"/>
                </a:ext>
              </a:extLst>
            </p:cNvPr>
            <p:cNvSpPr/>
            <p:nvPr/>
          </p:nvSpPr>
          <p:spPr>
            <a:xfrm>
              <a:off x="6112267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D54FAFA-7387-0D8E-6B84-4C3BC0338628}"/>
                </a:ext>
              </a:extLst>
            </p:cNvPr>
            <p:cNvSpPr/>
            <p:nvPr/>
          </p:nvSpPr>
          <p:spPr>
            <a:xfrm>
              <a:off x="6181124" y="3057929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8E5E0B6-9501-5533-BE40-DAF3E60E3163}"/>
                </a:ext>
              </a:extLst>
            </p:cNvPr>
            <p:cNvSpPr/>
            <p:nvPr/>
          </p:nvSpPr>
          <p:spPr>
            <a:xfrm>
              <a:off x="6244626" y="3057184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B300716-023F-C257-E201-8AD5EE076CF4}"/>
                </a:ext>
              </a:extLst>
            </p:cNvPr>
            <p:cNvSpPr/>
            <p:nvPr/>
          </p:nvSpPr>
          <p:spPr>
            <a:xfrm>
              <a:off x="6306547" y="3058417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B12D3D-DE9D-A672-2723-D1BBB9241C65}"/>
                </a:ext>
              </a:extLst>
            </p:cNvPr>
            <p:cNvSpPr/>
            <p:nvPr/>
          </p:nvSpPr>
          <p:spPr>
            <a:xfrm>
              <a:off x="6375404" y="3058417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9FA2CCF-6C09-433E-7FC3-C8605BA437C7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1B397B1F-ED4D-F973-F8D1-3DF21E4B56EC}"/>
              </a:ext>
            </a:extLst>
          </p:cNvPr>
          <p:cNvSpPr txBox="1"/>
          <p:nvPr/>
        </p:nvSpPr>
        <p:spPr>
          <a:xfrm>
            <a:off x="6578921" y="3480015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/>
              <a:t>Multi Processor(SM)</a:t>
            </a:r>
            <a:endParaRPr lang="ko-KR" altLang="en-US" sz="1400" b="1" i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F191E3D4-8B0C-A993-3A1A-93DB2FBF0073}"/>
              </a:ext>
            </a:extLst>
          </p:cNvPr>
          <p:cNvGrpSpPr/>
          <p:nvPr/>
        </p:nvGrpSpPr>
        <p:grpSpPr>
          <a:xfrm>
            <a:off x="7201559" y="5037351"/>
            <a:ext cx="686725" cy="711918"/>
            <a:chOff x="5835995" y="2999022"/>
            <a:chExt cx="686725" cy="711918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716B351-1D12-C020-AFA5-FBB408CDD804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4AF2E92-C64E-9DB2-797A-211AF3FFF784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96415DF-5366-302E-9B5E-56BA3F095675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098D221-6A13-2779-66A8-A1B3D47FE499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8091AA-E5D5-2B22-1C10-9A6A4DB13029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F0088E8-96BA-F464-C0C0-35951B2E6189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4962D074-D3DB-A818-C5CC-7C8017629DE7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19F61C6-05AB-C3E6-7816-F50642B97FB9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1D4B5E2-2A9F-093D-51E4-884EAD906477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9A1171B-AF55-B670-6BE7-960068FCB400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97F0F46C-350D-4DFE-65E6-82312C9D0C0E}"/>
              </a:ext>
            </a:extLst>
          </p:cNvPr>
          <p:cNvGrpSpPr/>
          <p:nvPr/>
        </p:nvGrpSpPr>
        <p:grpSpPr>
          <a:xfrm>
            <a:off x="7343800" y="5135462"/>
            <a:ext cx="686725" cy="711918"/>
            <a:chOff x="5835995" y="2999022"/>
            <a:chExt cx="686725" cy="711918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D556D88-81F7-34E6-EF77-42BE35C12FC1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80F6386-A22A-68F6-D013-601BAC0447DC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1593068-FA1F-EDBD-7EE0-F3B200BFCB8E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5C79C49-0A6B-1D93-0D2A-7385C4CE2B11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AC37F953-90C1-052B-FF3F-D866C26C4D2C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57FE298-A82C-8F8F-67D2-3DCD599A585F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6C9EFD-13ED-15C2-10D1-F2A26934161B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E3812B8-9870-4C9E-047C-1EB25B190384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754BAC0-AB4C-C8C6-5585-45F60FB66EB7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AEE3C89-EAAC-A9F4-DA19-7DD1BC31904C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21EE8C1-7DB1-3E0D-02C8-BBFE2DCF5499}"/>
              </a:ext>
            </a:extLst>
          </p:cNvPr>
          <p:cNvGrpSpPr/>
          <p:nvPr/>
        </p:nvGrpSpPr>
        <p:grpSpPr>
          <a:xfrm>
            <a:off x="7477269" y="5233573"/>
            <a:ext cx="686725" cy="711918"/>
            <a:chOff x="5835995" y="2999022"/>
            <a:chExt cx="686725" cy="711918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6DE7CB14-4ACA-7F00-A7EA-776527599C72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16694D-9577-B587-2165-253F92E8735A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0FFACF16-C4CD-3AAC-06A9-CDA937B2AB7B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28DF8C52-5560-DEAA-F992-34AD1D699E90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98D13D7-A139-ACF9-9A89-45D492EEDC21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65370D3-4FCD-85B1-FFF2-5AB128CD0A23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D4E20307-0F0E-89F3-6018-ABA8DAE4743B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9D535B7-0AD0-D6C0-21B6-3CFCAD92C140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83CE7F2-C849-C9D4-4631-11EB80841D4B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CC6B8558-DA1D-0EEA-BA86-1C5138C9BB29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099874C1-1ED3-CF66-3ADA-FE2565545DAD}"/>
              </a:ext>
            </a:extLst>
          </p:cNvPr>
          <p:cNvGrpSpPr/>
          <p:nvPr/>
        </p:nvGrpSpPr>
        <p:grpSpPr>
          <a:xfrm>
            <a:off x="7619510" y="5331684"/>
            <a:ext cx="686725" cy="711918"/>
            <a:chOff x="5835995" y="2999022"/>
            <a:chExt cx="686725" cy="711918"/>
          </a:xfrm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583F9654-C041-2549-98A4-040DE51F1AC3}"/>
                </a:ext>
              </a:extLst>
            </p:cNvPr>
            <p:cNvSpPr/>
            <p:nvPr/>
          </p:nvSpPr>
          <p:spPr>
            <a:xfrm>
              <a:off x="5835995" y="2999022"/>
              <a:ext cx="686725" cy="7119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129F5FE-60BD-F9B4-E6B8-6918045985C2}"/>
                </a:ext>
              </a:extLst>
            </p:cNvPr>
            <p:cNvSpPr/>
            <p:nvPr/>
          </p:nvSpPr>
          <p:spPr>
            <a:xfrm>
              <a:off x="5919568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16836C0-50EB-DF64-B6A2-EBEF96BFFD4D}"/>
                </a:ext>
              </a:extLst>
            </p:cNvPr>
            <p:cNvSpPr/>
            <p:nvPr/>
          </p:nvSpPr>
          <p:spPr>
            <a:xfrm>
              <a:off x="5981489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D075E43A-BE2E-89EB-CA03-CD47402949E7}"/>
                </a:ext>
              </a:extLst>
            </p:cNvPr>
            <p:cNvSpPr/>
            <p:nvPr/>
          </p:nvSpPr>
          <p:spPr>
            <a:xfrm>
              <a:off x="605034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81D6E5F-2DA8-1266-3E02-5FA7077DA339}"/>
                </a:ext>
              </a:extLst>
            </p:cNvPr>
            <p:cNvSpPr/>
            <p:nvPr/>
          </p:nvSpPr>
          <p:spPr>
            <a:xfrm>
              <a:off x="6112267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95A19CD-2806-540C-967D-B22C4BB46C98}"/>
                </a:ext>
              </a:extLst>
            </p:cNvPr>
            <p:cNvSpPr/>
            <p:nvPr/>
          </p:nvSpPr>
          <p:spPr>
            <a:xfrm>
              <a:off x="6181124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7FB83844-867A-2569-B8F3-994989F14B46}"/>
                </a:ext>
              </a:extLst>
            </p:cNvPr>
            <p:cNvSpPr/>
            <p:nvPr/>
          </p:nvSpPr>
          <p:spPr>
            <a:xfrm>
              <a:off x="6244626" y="3055548"/>
              <a:ext cx="61921" cy="479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4A3A711-E9BB-410E-DCBA-F4D2A389927E}"/>
                </a:ext>
              </a:extLst>
            </p:cNvPr>
            <p:cNvSpPr/>
            <p:nvPr/>
          </p:nvSpPr>
          <p:spPr>
            <a:xfrm>
              <a:off x="6306547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07A7884D-B605-7808-D0ED-2803AF9F581B}"/>
                </a:ext>
              </a:extLst>
            </p:cNvPr>
            <p:cNvSpPr/>
            <p:nvPr/>
          </p:nvSpPr>
          <p:spPr>
            <a:xfrm>
              <a:off x="6375404" y="3055548"/>
              <a:ext cx="61921" cy="4773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9287D0C-5D8B-44F4-1ADC-3C981C9CF949}"/>
                </a:ext>
              </a:extLst>
            </p:cNvPr>
            <p:cNvSpPr/>
            <p:nvPr/>
          </p:nvSpPr>
          <p:spPr>
            <a:xfrm rot="5400000">
              <a:off x="6150163" y="3352383"/>
              <a:ext cx="61921" cy="5177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C0073EE2-20AD-BDD0-6FA2-2AF2725EEFDB}"/>
              </a:ext>
            </a:extLst>
          </p:cNvPr>
          <p:cNvSpPr txBox="1"/>
          <p:nvPr/>
        </p:nvSpPr>
        <p:spPr>
          <a:xfrm>
            <a:off x="6590385" y="4642801"/>
            <a:ext cx="245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/>
              <a:t>GPU Capacity</a:t>
            </a:r>
            <a:endParaRPr lang="ko-KR" altLang="en-US" sz="1400" b="1" i="1" dirty="0"/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Logical structure &amp; Physical structure mapping </a:t>
            </a:r>
          </a:p>
        </p:txBody>
      </p:sp>
    </p:spTree>
    <p:extLst>
      <p:ext uri="{BB962C8B-B14F-4D97-AF65-F5344CB8AC3E}">
        <p14:creationId xmlns:p14="http://schemas.microsoft.com/office/powerpoint/2010/main" val="260514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Block Scheduler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에 의해 </a:t>
            </a:r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Block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단위로 각 </a:t>
            </a:r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으로 스케줄링</a:t>
            </a:r>
            <a:endParaRPr kumimoji="1" lang="en-US" altLang="ko-KR" sz="20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의 </a:t>
            </a:r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Capacity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에 따라 하나의 </a:t>
            </a:r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에 </a:t>
            </a:r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개 이상의 </a:t>
            </a:r>
            <a:r>
              <a:rPr kumimoji="1" lang="en-US" altLang="ko-KR" sz="1800" dirty="0">
                <a:solidFill>
                  <a:schemeClr val="tx2"/>
                </a:solidFill>
                <a:latin typeface="Arial" panose="020B0604020202020204" pitchFamily="34" charset="0"/>
              </a:rPr>
              <a:t>Block </a:t>
            </a:r>
            <a:r>
              <a:rPr kumimoji="1" lang="ko-KR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할당 가능 </a:t>
            </a:r>
            <a:endParaRPr kumimoji="1" lang="en-US" altLang="ko-KR" sz="18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658804-DD0F-4287-9C2A-4FAA3DCB1281}"/>
              </a:ext>
            </a:extLst>
          </p:cNvPr>
          <p:cNvSpPr/>
          <p:nvPr/>
        </p:nvSpPr>
        <p:spPr>
          <a:xfrm>
            <a:off x="1302645" y="2694705"/>
            <a:ext cx="3325283" cy="7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3C2EA6-BE1A-21A4-98DB-95852411F33E}"/>
              </a:ext>
            </a:extLst>
          </p:cNvPr>
          <p:cNvSpPr txBox="1"/>
          <p:nvPr/>
        </p:nvSpPr>
        <p:spPr>
          <a:xfrm>
            <a:off x="2039412" y="2350608"/>
            <a:ext cx="2823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Kernel&lt;&lt;&lt;4, 128 &gt;&gt;&gt;</a:t>
            </a:r>
            <a:endParaRPr lang="ko-KR" altLang="en-US" sz="1600" b="1" i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743B8-2B37-A412-E600-24EAFC1DB8E9}"/>
              </a:ext>
            </a:extLst>
          </p:cNvPr>
          <p:cNvSpPr/>
          <p:nvPr/>
        </p:nvSpPr>
        <p:spPr>
          <a:xfrm>
            <a:off x="5849457" y="2760276"/>
            <a:ext cx="3304023" cy="365864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93E0B-AE6F-83FD-8662-7319EECDF6CA}"/>
              </a:ext>
            </a:extLst>
          </p:cNvPr>
          <p:cNvSpPr/>
          <p:nvPr/>
        </p:nvSpPr>
        <p:spPr>
          <a:xfrm>
            <a:off x="5926523" y="2914585"/>
            <a:ext cx="3149890" cy="3364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Thread Block Scheduler</a:t>
            </a:r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78F3AD-A382-151C-B66E-747EA055E876}"/>
              </a:ext>
            </a:extLst>
          </p:cNvPr>
          <p:cNvSpPr/>
          <p:nvPr/>
        </p:nvSpPr>
        <p:spPr>
          <a:xfrm>
            <a:off x="5922760" y="3405336"/>
            <a:ext cx="971104" cy="2904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#0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BFA4A7-CA31-0B18-29FF-D723C3962CCD}"/>
              </a:ext>
            </a:extLst>
          </p:cNvPr>
          <p:cNvSpPr/>
          <p:nvPr/>
        </p:nvSpPr>
        <p:spPr>
          <a:xfrm>
            <a:off x="5992882" y="3634911"/>
            <a:ext cx="825592" cy="678335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227884-6D5D-181C-2984-EBB510DFCF43}"/>
              </a:ext>
            </a:extLst>
          </p:cNvPr>
          <p:cNvSpPr/>
          <p:nvPr/>
        </p:nvSpPr>
        <p:spPr>
          <a:xfrm>
            <a:off x="5994164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6AACCE-DB09-44ED-4B85-16DE06DDAF81}"/>
              </a:ext>
            </a:extLst>
          </p:cNvPr>
          <p:cNvSpPr/>
          <p:nvPr/>
        </p:nvSpPr>
        <p:spPr>
          <a:xfrm>
            <a:off x="6452564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CD44AE-0EF9-68DF-49E4-940D229966AA}"/>
              </a:ext>
            </a:extLst>
          </p:cNvPr>
          <p:cNvSpPr/>
          <p:nvPr/>
        </p:nvSpPr>
        <p:spPr>
          <a:xfrm>
            <a:off x="7019013" y="3405336"/>
            <a:ext cx="971104" cy="2904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#1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25FD4-7F9B-C76F-55C6-BA52EB2AFAE8}"/>
              </a:ext>
            </a:extLst>
          </p:cNvPr>
          <p:cNvSpPr/>
          <p:nvPr/>
        </p:nvSpPr>
        <p:spPr>
          <a:xfrm>
            <a:off x="7089135" y="3634912"/>
            <a:ext cx="825592" cy="678334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40B1C1-075E-6294-BAD2-AA96BB8A966F}"/>
              </a:ext>
            </a:extLst>
          </p:cNvPr>
          <p:cNvSpPr/>
          <p:nvPr/>
        </p:nvSpPr>
        <p:spPr>
          <a:xfrm>
            <a:off x="7090417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652EEB-7E9A-1C5C-62F0-A1A2436E12E1}"/>
              </a:ext>
            </a:extLst>
          </p:cNvPr>
          <p:cNvSpPr/>
          <p:nvPr/>
        </p:nvSpPr>
        <p:spPr>
          <a:xfrm>
            <a:off x="7548817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F501F8-AF7D-9A2D-CC53-6562603C3867}"/>
              </a:ext>
            </a:extLst>
          </p:cNvPr>
          <p:cNvSpPr/>
          <p:nvPr/>
        </p:nvSpPr>
        <p:spPr>
          <a:xfrm>
            <a:off x="8103249" y="3405336"/>
            <a:ext cx="971104" cy="2904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#2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3CC16C-BFD9-84C6-68B8-89EDB4E74381}"/>
              </a:ext>
            </a:extLst>
          </p:cNvPr>
          <p:cNvSpPr/>
          <p:nvPr/>
        </p:nvSpPr>
        <p:spPr>
          <a:xfrm>
            <a:off x="8173371" y="3634912"/>
            <a:ext cx="825592" cy="678334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92D8D6-991E-DDCC-5393-E4FF78EF7071}"/>
              </a:ext>
            </a:extLst>
          </p:cNvPr>
          <p:cNvSpPr/>
          <p:nvPr/>
        </p:nvSpPr>
        <p:spPr>
          <a:xfrm>
            <a:off x="8174653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916687-AFA8-B4EC-BBD3-F741EB9E5B4C}"/>
              </a:ext>
            </a:extLst>
          </p:cNvPr>
          <p:cNvSpPr/>
          <p:nvPr/>
        </p:nvSpPr>
        <p:spPr>
          <a:xfrm>
            <a:off x="8633052" y="4396335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1072C99-AA08-1E80-5ADA-79BE367F07AF}"/>
              </a:ext>
            </a:extLst>
          </p:cNvPr>
          <p:cNvSpPr txBox="1"/>
          <p:nvPr/>
        </p:nvSpPr>
        <p:spPr>
          <a:xfrm rot="5400000">
            <a:off x="6305783" y="531347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51C696-BA0E-802A-23BC-35921EDDBC2E}"/>
              </a:ext>
            </a:extLst>
          </p:cNvPr>
          <p:cNvSpPr txBox="1"/>
          <p:nvPr/>
        </p:nvSpPr>
        <p:spPr>
          <a:xfrm rot="5400000">
            <a:off x="7394630" y="531055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14D96DD-A5B0-AE8A-46E0-02078E8D58CC}"/>
              </a:ext>
            </a:extLst>
          </p:cNvPr>
          <p:cNvSpPr txBox="1"/>
          <p:nvPr/>
        </p:nvSpPr>
        <p:spPr>
          <a:xfrm rot="5400000">
            <a:off x="8479424" y="532033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527B160-E855-1044-EA86-587521CFA607}"/>
              </a:ext>
            </a:extLst>
          </p:cNvPr>
          <p:cNvGrpSpPr/>
          <p:nvPr/>
        </p:nvGrpSpPr>
        <p:grpSpPr>
          <a:xfrm>
            <a:off x="1420021" y="2841021"/>
            <a:ext cx="717729" cy="466582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D335F55-1122-ED5F-80A4-13AA1407BEE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C3985DC-7719-26E4-9ED2-0BE1FCC4BB0D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EA877B5E-EAEF-898E-CF0C-0D044AC5B30F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C16B50AE-2C10-AC1F-530A-35BFCF17692D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7D2FCFA-C034-6FEB-C6B8-03F38A008515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756FA14D-E26B-1A1D-E046-76D367FACBC4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FC1B6B1B-C171-AAA6-8848-5D938CDAD31B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710116C-D797-A8D4-2541-663D9E1E4E29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E18D39B-4879-564A-75A7-26AD7B61FA65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E09FF4F-292A-BACB-D175-F21CF136CD14}"/>
              </a:ext>
            </a:extLst>
          </p:cNvPr>
          <p:cNvGrpSpPr/>
          <p:nvPr/>
        </p:nvGrpSpPr>
        <p:grpSpPr>
          <a:xfrm>
            <a:off x="2196716" y="2839374"/>
            <a:ext cx="717729" cy="466582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2E1F32E-471B-E283-1C7D-941190BCE704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EB639CC-7DAA-5674-323C-D3C62A91755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D7EA715-D6E5-9CA9-3C05-989CCAC842B5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ABB63A8-1683-4B54-E0B6-9F1259F258BB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920093E2-710C-2552-946A-E0C3CDEBF58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27656AF-4D18-88ED-4AAC-DAF9082CB042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E88300A-9BA6-647C-DE49-0B65B5D5A0FE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D70E8AB-147B-6D46-D971-36F24AD926A8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BAD817DB-518B-45AB-0C36-B8F011AD63BD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1BDF39-6477-2C1E-0B5C-526EEE62767E}"/>
              </a:ext>
            </a:extLst>
          </p:cNvPr>
          <p:cNvGrpSpPr/>
          <p:nvPr/>
        </p:nvGrpSpPr>
        <p:grpSpPr>
          <a:xfrm>
            <a:off x="3009881" y="2839745"/>
            <a:ext cx="717729" cy="466582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BE848F3-5F25-73B3-FAA6-2B155729F636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22F39FA-4764-6C9E-30E1-602CB32C764B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2C5F14E-684F-D002-A6CF-2D6B09293B5B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98FAEEE-A188-6D9A-DAD7-7A9B30253458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DDD730DC-D5FC-DFFC-BBE3-CE71D0C53C47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EE4F850-FE45-6F2D-84E0-2AFF77576DEE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10EB1D8-B7C6-F03D-6447-E90E7AC07F83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2EA063A-8047-BFD9-5A90-41281F78820D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453EAEF-41CE-711B-FC71-B0EC09C10E87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89742F3-7F18-7572-C613-53F76C65D868}"/>
              </a:ext>
            </a:extLst>
          </p:cNvPr>
          <p:cNvGrpSpPr/>
          <p:nvPr/>
        </p:nvGrpSpPr>
        <p:grpSpPr>
          <a:xfrm>
            <a:off x="3823047" y="2833513"/>
            <a:ext cx="717729" cy="466582"/>
            <a:chOff x="3421380" y="3215641"/>
            <a:chExt cx="1234440" cy="7086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9B9A057-9CED-672B-341B-5E5E5FB64378}"/>
                </a:ext>
              </a:extLst>
            </p:cNvPr>
            <p:cNvSpPr/>
            <p:nvPr/>
          </p:nvSpPr>
          <p:spPr>
            <a:xfrm>
              <a:off x="3421380" y="3215641"/>
              <a:ext cx="1234440" cy="708660"/>
            </a:xfrm>
            <a:prstGeom prst="rect">
              <a:avLst/>
            </a:prstGeom>
            <a:grp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E5DF3EB-5264-A570-7A6D-1F92DC3692FE}"/>
                </a:ext>
              </a:extLst>
            </p:cNvPr>
            <p:cNvSpPr/>
            <p:nvPr/>
          </p:nvSpPr>
          <p:spPr>
            <a:xfrm>
              <a:off x="3471610" y="3243175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527DE20-3E3A-FD14-E527-C1C7E02C16F8}"/>
                </a:ext>
              </a:extLst>
            </p:cNvPr>
            <p:cNvSpPr/>
            <p:nvPr/>
          </p:nvSpPr>
          <p:spPr>
            <a:xfrm>
              <a:off x="3608497" y="3243174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D9DA74FB-BDC6-8FAE-1326-7871CEFECBD5}"/>
                </a:ext>
              </a:extLst>
            </p:cNvPr>
            <p:cNvSpPr/>
            <p:nvPr/>
          </p:nvSpPr>
          <p:spPr>
            <a:xfrm>
              <a:off x="3762544" y="324886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2689E3D0-ECD2-CAE8-1239-6E7B67150665}"/>
                </a:ext>
              </a:extLst>
            </p:cNvPr>
            <p:cNvSpPr/>
            <p:nvPr/>
          </p:nvSpPr>
          <p:spPr>
            <a:xfrm>
              <a:off x="3899431" y="324886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087C518-F566-58E7-2395-B67540842F8F}"/>
                </a:ext>
              </a:extLst>
            </p:cNvPr>
            <p:cNvSpPr/>
            <p:nvPr/>
          </p:nvSpPr>
          <p:spPr>
            <a:xfrm>
              <a:off x="4039818" y="3240332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AA96439-473C-6926-BE7F-94D1E4567114}"/>
                </a:ext>
              </a:extLst>
            </p:cNvPr>
            <p:cNvSpPr/>
            <p:nvPr/>
          </p:nvSpPr>
          <p:spPr>
            <a:xfrm>
              <a:off x="4176705" y="3240331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71E6EBAA-7C27-D509-4C28-F6F80BAFD5AF}"/>
                </a:ext>
              </a:extLst>
            </p:cNvPr>
            <p:cNvSpPr/>
            <p:nvPr/>
          </p:nvSpPr>
          <p:spPr>
            <a:xfrm>
              <a:off x="4330752" y="3246019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3A3A8360-B69F-E3DF-7C84-BC56B7EB6DAB}"/>
                </a:ext>
              </a:extLst>
            </p:cNvPr>
            <p:cNvSpPr/>
            <p:nvPr/>
          </p:nvSpPr>
          <p:spPr>
            <a:xfrm>
              <a:off x="4467639" y="3246018"/>
              <a:ext cx="140494" cy="635793"/>
            </a:xfrm>
            <a:custGeom>
              <a:avLst/>
              <a:gdLst>
                <a:gd name="connsiteX0" fmla="*/ 0 w 240506"/>
                <a:gd name="connsiteY0" fmla="*/ 0 h 671644"/>
                <a:gd name="connsiteX1" fmla="*/ 240506 w 240506"/>
                <a:gd name="connsiteY1" fmla="*/ 59531 h 671644"/>
                <a:gd name="connsiteX2" fmla="*/ 2381 w 240506"/>
                <a:gd name="connsiteY2" fmla="*/ 107156 h 671644"/>
                <a:gd name="connsiteX3" fmla="*/ 240506 w 240506"/>
                <a:gd name="connsiteY3" fmla="*/ 142875 h 671644"/>
                <a:gd name="connsiteX4" fmla="*/ 2381 w 240506"/>
                <a:gd name="connsiteY4" fmla="*/ 180975 h 671644"/>
                <a:gd name="connsiteX5" fmla="*/ 240506 w 240506"/>
                <a:gd name="connsiteY5" fmla="*/ 214312 h 671644"/>
                <a:gd name="connsiteX6" fmla="*/ 2381 w 240506"/>
                <a:gd name="connsiteY6" fmla="*/ 261937 h 671644"/>
                <a:gd name="connsiteX7" fmla="*/ 240506 w 240506"/>
                <a:gd name="connsiteY7" fmla="*/ 285750 h 671644"/>
                <a:gd name="connsiteX8" fmla="*/ 2381 w 240506"/>
                <a:gd name="connsiteY8" fmla="*/ 328612 h 671644"/>
                <a:gd name="connsiteX9" fmla="*/ 240506 w 240506"/>
                <a:gd name="connsiteY9" fmla="*/ 357187 h 671644"/>
                <a:gd name="connsiteX10" fmla="*/ 2381 w 240506"/>
                <a:gd name="connsiteY10" fmla="*/ 402431 h 671644"/>
                <a:gd name="connsiteX11" fmla="*/ 240506 w 240506"/>
                <a:gd name="connsiteY11" fmla="*/ 433387 h 671644"/>
                <a:gd name="connsiteX12" fmla="*/ 2381 w 240506"/>
                <a:gd name="connsiteY12" fmla="*/ 471487 h 671644"/>
                <a:gd name="connsiteX13" fmla="*/ 238125 w 240506"/>
                <a:gd name="connsiteY13" fmla="*/ 504825 h 671644"/>
                <a:gd name="connsiteX14" fmla="*/ 4762 w 240506"/>
                <a:gd name="connsiteY14" fmla="*/ 538162 h 671644"/>
                <a:gd name="connsiteX15" fmla="*/ 138112 w 240506"/>
                <a:gd name="connsiteY15" fmla="*/ 597694 h 671644"/>
                <a:gd name="connsiteX16" fmla="*/ 85725 w 240506"/>
                <a:gd name="connsiteY16" fmla="*/ 671512 h 6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506" h="671644">
                  <a:moveTo>
                    <a:pt x="0" y="0"/>
                  </a:moveTo>
                  <a:cubicBezTo>
                    <a:pt x="120054" y="20836"/>
                    <a:pt x="240109" y="41672"/>
                    <a:pt x="240506" y="59531"/>
                  </a:cubicBezTo>
                  <a:cubicBezTo>
                    <a:pt x="240903" y="77390"/>
                    <a:pt x="2381" y="93265"/>
                    <a:pt x="2381" y="107156"/>
                  </a:cubicBezTo>
                  <a:cubicBezTo>
                    <a:pt x="2381" y="121047"/>
                    <a:pt x="240506" y="130572"/>
                    <a:pt x="240506" y="142875"/>
                  </a:cubicBezTo>
                  <a:cubicBezTo>
                    <a:pt x="240506" y="155178"/>
                    <a:pt x="2381" y="169069"/>
                    <a:pt x="2381" y="180975"/>
                  </a:cubicBezTo>
                  <a:cubicBezTo>
                    <a:pt x="2381" y="192881"/>
                    <a:pt x="240506" y="200818"/>
                    <a:pt x="240506" y="214312"/>
                  </a:cubicBezTo>
                  <a:cubicBezTo>
                    <a:pt x="240506" y="227806"/>
                    <a:pt x="2381" y="250031"/>
                    <a:pt x="2381" y="261937"/>
                  </a:cubicBezTo>
                  <a:cubicBezTo>
                    <a:pt x="2381" y="273843"/>
                    <a:pt x="240506" y="274638"/>
                    <a:pt x="240506" y="285750"/>
                  </a:cubicBezTo>
                  <a:cubicBezTo>
                    <a:pt x="240506" y="296862"/>
                    <a:pt x="2381" y="316706"/>
                    <a:pt x="2381" y="328612"/>
                  </a:cubicBezTo>
                  <a:cubicBezTo>
                    <a:pt x="2381" y="340518"/>
                    <a:pt x="240506" y="344884"/>
                    <a:pt x="240506" y="357187"/>
                  </a:cubicBezTo>
                  <a:cubicBezTo>
                    <a:pt x="240506" y="369490"/>
                    <a:pt x="2381" y="389731"/>
                    <a:pt x="2381" y="402431"/>
                  </a:cubicBezTo>
                  <a:cubicBezTo>
                    <a:pt x="2381" y="415131"/>
                    <a:pt x="240506" y="421878"/>
                    <a:pt x="240506" y="433387"/>
                  </a:cubicBezTo>
                  <a:cubicBezTo>
                    <a:pt x="240506" y="444896"/>
                    <a:pt x="2778" y="459581"/>
                    <a:pt x="2381" y="471487"/>
                  </a:cubicBezTo>
                  <a:cubicBezTo>
                    <a:pt x="1984" y="483393"/>
                    <a:pt x="237728" y="493713"/>
                    <a:pt x="238125" y="504825"/>
                  </a:cubicBezTo>
                  <a:cubicBezTo>
                    <a:pt x="238522" y="515937"/>
                    <a:pt x="21431" y="522684"/>
                    <a:pt x="4762" y="538162"/>
                  </a:cubicBezTo>
                  <a:cubicBezTo>
                    <a:pt x="-11907" y="553640"/>
                    <a:pt x="124618" y="575469"/>
                    <a:pt x="138112" y="597694"/>
                  </a:cubicBezTo>
                  <a:cubicBezTo>
                    <a:pt x="151606" y="619919"/>
                    <a:pt x="84138" y="674687"/>
                    <a:pt x="85725" y="671512"/>
                  </a:cubicBezTo>
                </a:path>
              </a:pathLst>
            </a:custGeom>
            <a:grpFill/>
            <a:ln w="1905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215352F-1804-6F99-A34C-8C38821ED502}"/>
              </a:ext>
            </a:extLst>
          </p:cNvPr>
          <p:cNvSpPr/>
          <p:nvPr/>
        </p:nvSpPr>
        <p:spPr>
          <a:xfrm>
            <a:off x="5994164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772276B-E894-2775-D216-ED1F6A1899E4}"/>
              </a:ext>
            </a:extLst>
          </p:cNvPr>
          <p:cNvSpPr/>
          <p:nvPr/>
        </p:nvSpPr>
        <p:spPr>
          <a:xfrm>
            <a:off x="6452564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A192E5-4F65-249F-1124-126217BE5162}"/>
              </a:ext>
            </a:extLst>
          </p:cNvPr>
          <p:cNvSpPr/>
          <p:nvPr/>
        </p:nvSpPr>
        <p:spPr>
          <a:xfrm>
            <a:off x="7090417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25C13D3-B0AE-35DD-A671-CAE353FFFE7A}"/>
              </a:ext>
            </a:extLst>
          </p:cNvPr>
          <p:cNvSpPr/>
          <p:nvPr/>
        </p:nvSpPr>
        <p:spPr>
          <a:xfrm>
            <a:off x="7548817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47D006D-18F1-2ADC-886C-DAEEE12450ED}"/>
              </a:ext>
            </a:extLst>
          </p:cNvPr>
          <p:cNvSpPr/>
          <p:nvPr/>
        </p:nvSpPr>
        <p:spPr>
          <a:xfrm>
            <a:off x="8174653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67FFE5E-558C-FDCC-298F-38BD18C21BB7}"/>
              </a:ext>
            </a:extLst>
          </p:cNvPr>
          <p:cNvSpPr/>
          <p:nvPr/>
        </p:nvSpPr>
        <p:spPr>
          <a:xfrm>
            <a:off x="8633052" y="486714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B06DB48-771A-AD9D-3255-7AC44B3FED33}"/>
              </a:ext>
            </a:extLst>
          </p:cNvPr>
          <p:cNvSpPr/>
          <p:nvPr/>
        </p:nvSpPr>
        <p:spPr>
          <a:xfrm>
            <a:off x="5994164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E1FE337-73EE-C500-DD77-D7C454D97357}"/>
              </a:ext>
            </a:extLst>
          </p:cNvPr>
          <p:cNvSpPr/>
          <p:nvPr/>
        </p:nvSpPr>
        <p:spPr>
          <a:xfrm>
            <a:off x="6452564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4DB0B2A-2026-E71E-AE7B-C4FB395DA3A0}"/>
              </a:ext>
            </a:extLst>
          </p:cNvPr>
          <p:cNvSpPr/>
          <p:nvPr/>
        </p:nvSpPr>
        <p:spPr>
          <a:xfrm>
            <a:off x="7090417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55AAB6D-233A-8865-5D2E-8B59E994E4EA}"/>
              </a:ext>
            </a:extLst>
          </p:cNvPr>
          <p:cNvSpPr/>
          <p:nvPr/>
        </p:nvSpPr>
        <p:spPr>
          <a:xfrm>
            <a:off x="7548817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233DD23-2962-DA73-E608-735664753113}"/>
              </a:ext>
            </a:extLst>
          </p:cNvPr>
          <p:cNvSpPr/>
          <p:nvPr/>
        </p:nvSpPr>
        <p:spPr>
          <a:xfrm>
            <a:off x="8174653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612A5C5-5047-4171-8980-7DE9182C9949}"/>
              </a:ext>
            </a:extLst>
          </p:cNvPr>
          <p:cNvSpPr/>
          <p:nvPr/>
        </p:nvSpPr>
        <p:spPr>
          <a:xfrm>
            <a:off x="8633052" y="5807036"/>
            <a:ext cx="362966" cy="369010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959F46F-1322-2858-1393-B52F082E937D}"/>
              </a:ext>
            </a:extLst>
          </p:cNvPr>
          <p:cNvSpPr txBox="1"/>
          <p:nvPr/>
        </p:nvSpPr>
        <p:spPr>
          <a:xfrm>
            <a:off x="9305994" y="3573451"/>
            <a:ext cx="3469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1 SM = 64 CUDA core</a:t>
            </a:r>
          </a:p>
          <a:p>
            <a:endParaRPr lang="en-US" altLang="ko-KR" sz="1400" b="1" i="1" dirty="0"/>
          </a:p>
          <a:p>
            <a:r>
              <a:rPr lang="en-US" altLang="ko-KR" sz="1400" b="1" i="1" dirty="0" err="1"/>
              <a:t>Maxinum</a:t>
            </a:r>
            <a:r>
              <a:rPr lang="en-US" altLang="ko-KR" sz="1400" b="1" i="1" dirty="0"/>
              <a:t> # of Thread per SM = 1024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150267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10756 -0.08611 C 0.13021 -0.10556 0.16276 -0.11366 0.19623 -0.10718 C 0.23438 -0.1 0.26381 -0.08056 0.28373 -0.05324 L 0.37943 0.0706 " pathEditMode="relative" rAng="360000" ptsTypes="AAA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88" y="-35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6 0.0037 L -0.00066 0.00393 C 0.00052 -0.00047 0.00156 -0.0051 0.00286 -0.00949 C 0.00325 -0.01065 0.00377 -0.01181 0.00429 -0.01343 C 0.00481 -0.01505 0.00507 -0.0169 0.00559 -0.01875 C 0.00625 -0.02014 0.00716 -0.02107 0.00781 -0.02246 C 0.01028 -0.02801 0.00794 -0.02523 0.01132 -0.03056 C 0.02278 -0.04815 0.01328 -0.03334 0.02122 -0.04352 C 0.02382 -0.04699 0.02604 -0.05162 0.02903 -0.05394 C 0.0319 -0.05602 0.03567 -0.0588 0.03815 -0.06181 C 0.03997 -0.06412 0.04101 -0.06551 0.04309 -0.06713 C 0.04765 -0.07037 0.04856 -0.07061 0.05234 -0.07223 C 0.05312 -0.07315 0.05377 -0.07408 0.05442 -0.075 C 0.0552 -0.0757 0.05585 -0.07593 0.05664 -0.07639 C 0.0582 -0.07709 0.05989 -0.07801 0.06158 -0.07871 C 0.06927 -0.08264 0.06471 -0.08056 0.07148 -0.08287 C 0.07382 -0.08357 0.0763 -0.08403 0.07851 -0.08542 C 0.08059 -0.08681 0.08125 -0.08727 0.08346 -0.08797 C 0.08489 -0.08866 0.08632 -0.08866 0.08776 -0.08936 C 0.08945 -0.09005 0.09101 -0.09167 0.0927 -0.09213 C 0.0957 -0.09283 0.09882 -0.09283 0.10195 -0.09329 C 0.10625 -0.09468 0.10768 -0.09514 0.1125 -0.09584 C 0.11653 -0.0963 0.12057 -0.09676 0.12447 -0.09699 L 0.15703 -0.09468 C 0.15963 -0.09445 0.16224 -0.09398 0.16484 -0.09329 C 0.16627 -0.09306 0.1677 -0.0926 0.16914 -0.09213 C 0.17031 -0.09167 0.17148 -0.09074 0.17265 -0.09051 C 0.17552 -0.09005 0.17825 -0.08982 0.18112 -0.08936 C 0.19466 -0.08264 0.18307 -0.08797 0.19739 -0.08287 C 0.2108 -0.07801 0.19752 -0.08195 0.20872 -0.07871 L 0.21367 -0.07639 C 0.21835 -0.07385 0.22487 -0.0713 0.22929 -0.06968 C 0.24283 -0.06505 0.23385 -0.06945 0.24557 -0.06459 C 0.26015 -0.05857 0.24362 -0.06505 0.25546 -0.05926 C 0.25755 -0.05834 0.25976 -0.05764 0.26184 -0.05648 C 0.26354 -0.05579 0.2651 -0.05463 0.26679 -0.05394 C 0.26835 -0.05348 0.27005 -0.05324 0.27174 -0.05278 C 0.27447 -0.05139 0.27734 -0.04954 0.2802 -0.04885 C 0.28632 -0.04699 0.28307 -0.04815 0.28997 -0.04468 C 0.29309 -0.04213 0.29362 -0.04121 0.29713 -0.03959 C 0.29856 -0.03889 0.3 -0.03866 0.30143 -0.0382 C 0.3095 -0.03218 0.30599 -0.0338 0.3121 -0.03172 C 0.31315 -0.03079 0.31445 -0.0301 0.31562 -0.02894 C 0.31718 -0.02755 0.31888 -0.02547 0.32044 -0.02385 C 0.32187 -0.02269 0.3233 -0.02199 0.32474 -0.0213 C 0.32578 -0.01991 0.32656 -0.01852 0.3276 -0.01713 C 0.33125 -0.01366 0.33072 -0.01598 0.33385 -0.01227 C 0.33958 -0.00486 0.33528 -0.00834 0.33958 -0.00533 C 0.34231 -0.00186 0.34283 -0.00093 0.34596 0.00231 C 0.3483 0.00463 0.35039 0.00764 0.35299 0.00879 C 0.35403 0.00926 0.35507 0.00949 0.35585 0.01018 C 0.35807 0.0118 0.36015 0.01389 0.36224 0.01551 C 0.36419 0.01713 0.36666 0.01782 0.36849 0.01944 C 0.37252 0.02268 0.37604 0.02685 0.37994 0.02986 C 0.38112 0.03078 0.38242 0.03148 0.38346 0.0324 C 0.38424 0.0331 0.38489 0.03449 0.38567 0.03518 C 0.38658 0.03611 0.3875 0.0368 0.38854 0.03773 C 0.38958 0.04097 0.3914 0.04722 0.39349 0.04953 C 0.39401 0.05046 0.39479 0.05046 0.39557 0.05092 C 0.39583 0.05254 0.39583 0.05439 0.39622 0.05625 C 0.39713 0.05995 0.3983 0.06064 0.39974 0.06389 C 0.40052 0.06551 0.40117 0.06759 0.40195 0.06921 C 0.4039 0.07361 0.40312 0.07314 0.40494 0.07314 " pathEditMode="relative" rAng="0" ptsTypes="AAAAAAAAAAAAAAAAAAAAAAAAAAAAAAAAAAAAAAAAAAAAAAAAAAAAAAAAAAAAAAA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1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185 L -0.00078 -0.00162 C 0.00078 -0.00509 0.00261 -0.00834 0.00417 -0.01181 C 0.00456 -0.01296 0.00443 -0.01459 0.00482 -0.01551 C 0.0056 -0.01759 0.00677 -0.01875 0.00768 -0.0206 C 0.00821 -0.02176 0.00847 -0.02338 0.00912 -0.02431 C 0.01133 -0.02801 0.0138 -0.03102 0.01615 -0.03449 C 0.01966 -0.03935 0.01992 -0.04028 0.02396 -0.04445 C 0.02552 -0.0463 0.02735 -0.04769 0.02891 -0.04954 C 0.03008 -0.05116 0.03112 -0.05324 0.03242 -0.05463 C 0.03516 -0.05741 0.03802 -0.05972 0.04089 -0.06204 C 0.04232 -0.06343 0.04375 -0.06459 0.04518 -0.06597 C 0.04675 -0.06759 0.04831 -0.06968 0.05013 -0.07084 C 0.05378 -0.07384 0.05755 -0.07616 0.06146 -0.07847 C 0.06628 -0.08148 0.07604 -0.08773 0.0819 -0.08982 C 0.08503 -0.09097 0.08815 -0.09121 0.09115 -0.09236 C 0.0931 -0.09306 0.09492 -0.09421 0.09675 -0.09491 C 0.10026 -0.09607 0.10821 -0.09699 0.11094 -0.09722 C 0.12461 -0.09699 0.13828 -0.09722 0.15196 -0.09607 C 0.15482 -0.09584 0.15768 -0.09421 0.16055 -0.09352 C 0.16289 -0.09306 0.16524 -0.09283 0.16758 -0.09236 C 0.17084 -0.09097 0.17422 -0.08959 0.17748 -0.08843 C 0.18321 -0.08658 0.18763 -0.08634 0.1931 -0.08357 C 0.19492 -0.08241 0.19675 -0.08079 0.1987 -0.07963 C 0.20573 -0.0757 0.21302 -0.07269 0.21992 -0.06852 L 0.2405 -0.05579 C 0.24349 -0.05394 0.24649 -0.05185 0.24961 -0.05093 C 0.25209 -0.05 0.25443 -0.04954 0.25677 -0.04838 C 0.25873 -0.04746 0.26055 -0.0456 0.26237 -0.04445 C 0.26914 -0.04051 0.26797 -0.04121 0.2737 -0.03959 C 0.28399 -0.03171 0.27266 -0.03982 0.28711 -0.03195 C 0.29219 -0.02917 0.29701 -0.02593 0.30209 -0.02315 C 0.31068 -0.01829 0.31953 -0.01412 0.32826 -0.00926 C 0.33112 -0.00787 0.33399 -0.00625 0.33672 -0.0044 C 0.34141 -0.00093 0.34636 0.00162 0.35091 0.00579 C 0.35534 0.00972 0.35729 0.01134 0.36146 0.01574 C 0.36393 0.01852 0.36667 0.02222 0.36927 0.02454 C 0.38594 0.03958 0.36341 0.01805 0.37487 0.02963 C 0.37878 0.03356 0.38724 0.03889 0.38906 0.04097 C 0.38985 0.0419 0.3905 0.04282 0.39115 0.04352 C 0.39232 0.04444 0.39349 0.04514 0.39479 0.04606 C 0.39544 0.04653 0.39623 0.04653 0.39688 0.04722 C 0.39831 0.04861 0.39961 0.05092 0.40104 0.05231 C 0.40222 0.05347 0.40352 0.0537 0.40469 0.05486 C 0.40586 0.05579 0.4069 0.05741 0.40821 0.05856 C 0.40938 0.05949 0.41055 0.06018 0.41172 0.06111 C 0.41263 0.0618 0.41354 0.06273 0.41459 0.06366 C 0.41745 0.06597 0.41914 0.06666 0.4224 0.06875 " pathEditMode="relative" rAng="0" ptsTypes="AAAAAAAAAAAAAAAAAAAAAAAAAAAAAAAAAAAAAAAAAAAAAA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-1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0.00023 C 0.00078 -0.00486 0.00143 -0.00972 0.0026 -0.01412 C 0.00377 -0.01828 0.00547 -0.02176 0.0069 -0.02569 C 0.00937 -0.03241 0.01081 -0.0368 0.01536 -0.04236 C 0.01601 -0.04328 0.0168 -0.04398 0.01745 -0.04491 C 0.01849 -0.04653 0.01927 -0.04861 0.02031 -0.05 C 0.02135 -0.05139 0.02279 -0.05162 0.02383 -0.05278 C 0.02917 -0.05741 0.02825 -0.05833 0.03372 -0.06157 C 0.03489 -0.06227 0.03607 -0.06227 0.03724 -0.06273 C 0.03945 -0.06389 0.04154 -0.06481 0.04362 -0.06551 C 0.04622 -0.06643 0.04883 -0.0669 0.05143 -0.06805 C 0.05404 -0.06898 0.05664 -0.07083 0.05924 -0.07176 C 0.06562 -0.07384 0.07318 -0.07477 0.07982 -0.07546 C 0.09635 -0.07523 0.11315 -0.07546 0.12982 -0.0743 C 0.13281 -0.07407 0.14844 -0.06875 0.15039 -0.06805 C 0.16211 -0.06435 0.16614 -0.06412 0.17799 -0.05764 C 0.18268 -0.05532 0.18724 -0.05185 0.19206 -0.04861 C 0.19427 -0.04722 0.19674 -0.04629 0.19909 -0.04491 C 0.20052 -0.04421 0.20195 -0.04352 0.20325 -0.04236 C 0.21901 -0.02824 0.21211 -0.03125 0.22734 -0.0206 C 0.23268 -0.0169 0.23854 -0.01504 0.24362 -0.01018 C 0.24596 -0.0081 0.24831 -0.00602 0.25078 -0.00393 C 0.25443 -0.00069 0.25833 0.00185 0.26198 0.00509 C 0.26484 0.00764 0.26771 0.01042 0.27044 0.01273 C 0.27252 0.01459 0.27474 0.01597 0.27682 0.01783 C 0.27943 0.02014 0.28203 0.02292 0.2845 0.0257 C 0.29088 0.03218 0.28659 0.0294 0.29088 0.03195 C 0.29635 0.04167 0.29088 0.03264 0.2987 0.04213 C 0.30351 0.04815 0.30833 0.05371 0.31289 0.06019 C 0.31497 0.0632 0.31719 0.06597 0.31927 0.06898 C 0.32005 0.07014 0.32057 0.07199 0.32135 0.07315 C 0.32226 0.07454 0.32331 0.07547 0.32422 0.07685 C 0.32565 0.07917 0.32695 0.08195 0.32838 0.08472 C 0.3293 0.08611 0.33034 0.08704 0.33125 0.08843 C 0.33737 0.09746 0.33346 0.09213 0.33763 0.09746 C 0.33906 0.1007 0.34023 0.10463 0.34193 0.10764 C 0.34323 0.11019 0.34505 0.11227 0.34609 0.11528 C 0.34661 0.11644 0.34687 0.11806 0.34752 0.11898 C 0.34831 0.12084 0.34948 0.12176 0.35039 0.12315 C 0.3513 0.12454 0.35221 0.12639 0.35312 0.12801 C 0.35338 0.1294 0.35351 0.13079 0.35391 0.13218 C 0.35469 0.13472 0.35573 0.13704 0.35677 0.13959 L 0.3582 0.14375 " pathEditMode="relative" rAng="0" ptsTypes="AAAAAAAAAAAAAAAAAAAAAAAAAAAAAAAAAAAAAAAAAAAA">
                                      <p:cBhvr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Warp Scheduler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는 </a:t>
            </a:r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Block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을 </a:t>
            </a:r>
            <a:r>
              <a:rPr kumimoji="1" lang="en-US" altLang="ko-KR" sz="2000" dirty="0">
                <a:solidFill>
                  <a:schemeClr val="tx2"/>
                </a:solidFill>
                <a:latin typeface="Arial" panose="020B0604020202020204" pitchFamily="34" charset="0"/>
              </a:rPr>
              <a:t>Warp(32 thread) </a:t>
            </a:r>
            <a:r>
              <a:rPr kumimoji="1" lang="ko-KR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단위로 분할</a:t>
            </a:r>
            <a:endParaRPr kumimoji="1" lang="en-US" altLang="ko-KR" sz="20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Warp 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단위로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CUDA Core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에 쓰레드 할당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현재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은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64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개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CUDA Core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로 구성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1Clock cycle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에 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2 warp(64 thread)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씩 실행가능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동작중인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Warp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가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I/O waiting 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시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,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 대기중인 </a:t>
            </a:r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warp 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실행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  <a:latin typeface="Arial" panose="020B0604020202020204" pitchFamily="34" charset="0"/>
              </a:rPr>
              <a:t>Hyper-threading(Simultaneous Multi-Threading)</a:t>
            </a:r>
            <a:r>
              <a:rPr kumimoji="1" lang="ko-KR" alt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지원</a:t>
            </a:r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endParaRPr kumimoji="1" lang="en-US" altLang="ko-KR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959F46F-1322-2858-1393-B52F082E937D}"/>
              </a:ext>
            </a:extLst>
          </p:cNvPr>
          <p:cNvSpPr txBox="1"/>
          <p:nvPr/>
        </p:nvSpPr>
        <p:spPr>
          <a:xfrm>
            <a:off x="250421" y="4619713"/>
            <a:ext cx="534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rgbClr val="FF0000"/>
                </a:solidFill>
              </a:rPr>
              <a:t>1 SM = 64 CUDA core : </a:t>
            </a:r>
            <a:r>
              <a:rPr lang="ko-KR" altLang="en-US" sz="1200" b="1" i="1" dirty="0">
                <a:solidFill>
                  <a:srgbClr val="FF0000"/>
                </a:solidFill>
              </a:rPr>
              <a:t> 한번에  동시실행 가능한 </a:t>
            </a:r>
            <a:r>
              <a:rPr lang="en-US" altLang="ko-KR" sz="1200" b="1" i="1" dirty="0">
                <a:solidFill>
                  <a:srgbClr val="FF0000"/>
                </a:solidFill>
              </a:rPr>
              <a:t> </a:t>
            </a:r>
            <a:r>
              <a:rPr lang="ko-KR" altLang="en-US" sz="1200" b="1" i="1" dirty="0">
                <a:solidFill>
                  <a:srgbClr val="FF0000"/>
                </a:solidFill>
              </a:rPr>
              <a:t>쓰레드 수</a:t>
            </a:r>
            <a:endParaRPr lang="en-US" altLang="ko-KR" sz="1200" b="1" i="1" dirty="0">
              <a:solidFill>
                <a:srgbClr val="FF0000"/>
              </a:solidFill>
            </a:endParaRPr>
          </a:p>
          <a:p>
            <a:endParaRPr lang="en-US" altLang="ko-KR" sz="1200" b="1" i="1" dirty="0">
              <a:solidFill>
                <a:srgbClr val="FF0000"/>
              </a:solidFill>
            </a:endParaRPr>
          </a:p>
          <a:p>
            <a:r>
              <a:rPr lang="en-US" altLang="ko-KR" sz="1200" b="1" i="1" dirty="0">
                <a:solidFill>
                  <a:srgbClr val="FF0000"/>
                </a:solidFill>
              </a:rPr>
              <a:t>Maximum # of Thread per SM = 1024:  Warp Scheduler waiting queue capacity</a:t>
            </a:r>
            <a:endParaRPr lang="ko-KR" altLang="en-US" sz="1200" b="1" i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743B8-2B37-A412-E600-24EAFC1DB8E9}"/>
              </a:ext>
            </a:extLst>
          </p:cNvPr>
          <p:cNvSpPr/>
          <p:nvPr/>
        </p:nvSpPr>
        <p:spPr>
          <a:xfrm>
            <a:off x="6008494" y="1813515"/>
            <a:ext cx="3944538" cy="44108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93E0B-AE6F-83FD-8662-7319EECDF6CA}"/>
              </a:ext>
            </a:extLst>
          </p:cNvPr>
          <p:cNvSpPr/>
          <p:nvPr/>
        </p:nvSpPr>
        <p:spPr>
          <a:xfrm>
            <a:off x="6100500" y="1999548"/>
            <a:ext cx="3760525" cy="4056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Thread Block Scheduler</a:t>
            </a:r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78F3AD-A382-151C-B66E-747EA055E876}"/>
              </a:ext>
            </a:extLst>
          </p:cNvPr>
          <p:cNvSpPr/>
          <p:nvPr/>
        </p:nvSpPr>
        <p:spPr>
          <a:xfrm>
            <a:off x="6096007" y="2591193"/>
            <a:ext cx="1159361" cy="35018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#0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BFA4A7-CA31-0B18-29FF-D723C3962CCD}"/>
              </a:ext>
            </a:extLst>
          </p:cNvPr>
          <p:cNvSpPr/>
          <p:nvPr/>
        </p:nvSpPr>
        <p:spPr>
          <a:xfrm>
            <a:off x="6179723" y="2682910"/>
            <a:ext cx="985641" cy="100285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i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227884-6D5D-181C-2984-EBB510DFCF43}"/>
              </a:ext>
            </a:extLst>
          </p:cNvPr>
          <p:cNvSpPr/>
          <p:nvPr/>
        </p:nvSpPr>
        <p:spPr>
          <a:xfrm>
            <a:off x="6181254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6AACCE-DB09-44ED-4B85-16DE06DDAF81}"/>
              </a:ext>
            </a:extLst>
          </p:cNvPr>
          <p:cNvSpPr/>
          <p:nvPr/>
        </p:nvSpPr>
        <p:spPr>
          <a:xfrm>
            <a:off x="6728519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CD44AE-0EF9-68DF-49E4-940D229966AA}"/>
              </a:ext>
            </a:extLst>
          </p:cNvPr>
          <p:cNvSpPr/>
          <p:nvPr/>
        </p:nvSpPr>
        <p:spPr>
          <a:xfrm>
            <a:off x="7404779" y="2591193"/>
            <a:ext cx="1159361" cy="35018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#1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925FD4-7F9B-C76F-55C6-BA52EB2AFAE8}"/>
              </a:ext>
            </a:extLst>
          </p:cNvPr>
          <p:cNvSpPr/>
          <p:nvPr/>
        </p:nvSpPr>
        <p:spPr>
          <a:xfrm>
            <a:off x="7488495" y="2682911"/>
            <a:ext cx="985641" cy="100285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i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40B1C1-075E-6294-BAD2-AA96BB8A966F}"/>
              </a:ext>
            </a:extLst>
          </p:cNvPr>
          <p:cNvSpPr/>
          <p:nvPr/>
        </p:nvSpPr>
        <p:spPr>
          <a:xfrm>
            <a:off x="7490025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652EEB-7E9A-1C5C-62F0-A1A2436E12E1}"/>
              </a:ext>
            </a:extLst>
          </p:cNvPr>
          <p:cNvSpPr/>
          <p:nvPr/>
        </p:nvSpPr>
        <p:spPr>
          <a:xfrm>
            <a:off x="8037290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F501F8-AF7D-9A2D-CC53-6562603C3867}"/>
              </a:ext>
            </a:extLst>
          </p:cNvPr>
          <p:cNvSpPr/>
          <p:nvPr/>
        </p:nvSpPr>
        <p:spPr>
          <a:xfrm>
            <a:off x="8699204" y="2591193"/>
            <a:ext cx="1159361" cy="35018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i="1" dirty="0">
                <a:solidFill>
                  <a:schemeClr val="bg2">
                    <a:lumMod val="10000"/>
                  </a:schemeClr>
                </a:solidFill>
              </a:rPr>
              <a:t>SM #2</a:t>
            </a: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05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3CC16C-BFD9-84C6-68B8-89EDB4E74381}"/>
              </a:ext>
            </a:extLst>
          </p:cNvPr>
          <p:cNvSpPr/>
          <p:nvPr/>
        </p:nvSpPr>
        <p:spPr>
          <a:xfrm>
            <a:off x="8782921" y="2682911"/>
            <a:ext cx="982124" cy="100285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i="1" dirty="0">
                <a:solidFill>
                  <a:schemeClr val="bg2">
                    <a:lumMod val="10000"/>
                  </a:schemeClr>
                </a:solidFill>
              </a:rPr>
              <a:t>Warp Scheduler</a:t>
            </a:r>
          </a:p>
          <a:p>
            <a:pPr algn="ctr"/>
            <a:r>
              <a:rPr lang="en-US" altLang="ko-KR" sz="400" b="1" i="1" dirty="0">
                <a:solidFill>
                  <a:srgbClr val="CC6D2D"/>
                </a:solidFill>
              </a:rPr>
              <a:t>d</a:t>
            </a:r>
            <a:endParaRPr lang="en-US" altLang="ko-KR" sz="800" b="1" dirty="0">
              <a:solidFill>
                <a:srgbClr val="CC6D2D"/>
              </a:solidFill>
            </a:endParaRPr>
          </a:p>
          <a:p>
            <a:pPr algn="ctr"/>
            <a:endParaRPr lang="en-US" altLang="ko-KR" sz="8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000" b="1" dirty="0">
                <a:solidFill>
                  <a:schemeClr val="bg2">
                    <a:lumMod val="10000"/>
                  </a:schemeClr>
                </a:solidFill>
              </a:rPr>
              <a:t>X 8</a:t>
            </a:r>
          </a:p>
          <a:p>
            <a:pPr algn="ctr"/>
            <a:endParaRPr lang="en-US" altLang="ko-KR" sz="10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92D8D6-991E-DDCC-5393-E4FF78EF7071}"/>
              </a:ext>
            </a:extLst>
          </p:cNvPr>
          <p:cNvSpPr/>
          <p:nvPr/>
        </p:nvSpPr>
        <p:spPr>
          <a:xfrm>
            <a:off x="8784450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916687-AFA8-B4EC-BBD3-F741EB9E5B4C}"/>
              </a:ext>
            </a:extLst>
          </p:cNvPr>
          <p:cNvSpPr/>
          <p:nvPr/>
        </p:nvSpPr>
        <p:spPr>
          <a:xfrm>
            <a:off x="9331714" y="3785932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1072C99-AA08-1E80-5ADA-79BE367F07AF}"/>
              </a:ext>
            </a:extLst>
          </p:cNvPr>
          <p:cNvSpPr txBox="1"/>
          <p:nvPr/>
        </p:nvSpPr>
        <p:spPr>
          <a:xfrm rot="5400000">
            <a:off x="6551184" y="4893790"/>
            <a:ext cx="431348" cy="440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51C696-BA0E-802A-23BC-35921EDDBC2E}"/>
              </a:ext>
            </a:extLst>
          </p:cNvPr>
          <p:cNvSpPr txBox="1"/>
          <p:nvPr/>
        </p:nvSpPr>
        <p:spPr>
          <a:xfrm rot="5400000">
            <a:off x="7851114" y="4890268"/>
            <a:ext cx="431348" cy="440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14D96DD-A5B0-AE8A-46E0-02078E8D58CC}"/>
              </a:ext>
            </a:extLst>
          </p:cNvPr>
          <p:cNvSpPr txBox="1"/>
          <p:nvPr/>
        </p:nvSpPr>
        <p:spPr>
          <a:xfrm rot="5400000">
            <a:off x="9146205" y="4902068"/>
            <a:ext cx="431348" cy="440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215352F-1804-6F99-A34C-8C38821ED502}"/>
              </a:ext>
            </a:extLst>
          </p:cNvPr>
          <p:cNvSpPr/>
          <p:nvPr/>
        </p:nvSpPr>
        <p:spPr>
          <a:xfrm>
            <a:off x="6181254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772276B-E894-2775-D216-ED1F6A1899E4}"/>
              </a:ext>
            </a:extLst>
          </p:cNvPr>
          <p:cNvSpPr/>
          <p:nvPr/>
        </p:nvSpPr>
        <p:spPr>
          <a:xfrm>
            <a:off x="6728519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5A192E5-4F65-249F-1124-126217BE5162}"/>
              </a:ext>
            </a:extLst>
          </p:cNvPr>
          <p:cNvSpPr/>
          <p:nvPr/>
        </p:nvSpPr>
        <p:spPr>
          <a:xfrm>
            <a:off x="7490025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25C13D3-B0AE-35DD-A671-CAE353FFFE7A}"/>
              </a:ext>
            </a:extLst>
          </p:cNvPr>
          <p:cNvSpPr/>
          <p:nvPr/>
        </p:nvSpPr>
        <p:spPr>
          <a:xfrm>
            <a:off x="8037290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47D006D-18F1-2ADC-886C-DAEEE12450ED}"/>
              </a:ext>
            </a:extLst>
          </p:cNvPr>
          <p:cNvSpPr/>
          <p:nvPr/>
        </p:nvSpPr>
        <p:spPr>
          <a:xfrm>
            <a:off x="8784450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67FFE5E-558C-FDCC-298F-38BD18C21BB7}"/>
              </a:ext>
            </a:extLst>
          </p:cNvPr>
          <p:cNvSpPr/>
          <p:nvPr/>
        </p:nvSpPr>
        <p:spPr>
          <a:xfrm>
            <a:off x="9331714" y="4353537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B06DB48-771A-AD9D-3255-7AC44B3FED33}"/>
              </a:ext>
            </a:extLst>
          </p:cNvPr>
          <p:cNvSpPr/>
          <p:nvPr/>
        </p:nvSpPr>
        <p:spPr>
          <a:xfrm>
            <a:off x="6181254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E1FE337-73EE-C500-DD77-D7C454D97357}"/>
              </a:ext>
            </a:extLst>
          </p:cNvPr>
          <p:cNvSpPr/>
          <p:nvPr/>
        </p:nvSpPr>
        <p:spPr>
          <a:xfrm>
            <a:off x="6728519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4DB0B2A-2026-E71E-AE7B-C4FB395DA3A0}"/>
              </a:ext>
            </a:extLst>
          </p:cNvPr>
          <p:cNvSpPr/>
          <p:nvPr/>
        </p:nvSpPr>
        <p:spPr>
          <a:xfrm>
            <a:off x="7490025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55AAB6D-233A-8865-5D2E-8B59E994E4EA}"/>
              </a:ext>
            </a:extLst>
          </p:cNvPr>
          <p:cNvSpPr/>
          <p:nvPr/>
        </p:nvSpPr>
        <p:spPr>
          <a:xfrm>
            <a:off x="8037290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233DD23-2962-DA73-E608-735664753113}"/>
              </a:ext>
            </a:extLst>
          </p:cNvPr>
          <p:cNvSpPr/>
          <p:nvPr/>
        </p:nvSpPr>
        <p:spPr>
          <a:xfrm>
            <a:off x="8784450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612A5C5-5047-4171-8980-7DE9182C9949}"/>
              </a:ext>
            </a:extLst>
          </p:cNvPr>
          <p:cNvSpPr/>
          <p:nvPr/>
        </p:nvSpPr>
        <p:spPr>
          <a:xfrm>
            <a:off x="9331714" y="5486659"/>
            <a:ext cx="433330" cy="4448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CUDA Core</a:t>
            </a:r>
            <a:endParaRPr lang="ko-KR" altLang="en-US" sz="9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59D15C-579E-CB5A-B1CB-08E7B21CD642}"/>
              </a:ext>
            </a:extLst>
          </p:cNvPr>
          <p:cNvSpPr/>
          <p:nvPr/>
        </p:nvSpPr>
        <p:spPr>
          <a:xfrm>
            <a:off x="6213129" y="2919882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91009C4-A8CB-8F8E-FF2F-B31382685A23}"/>
              </a:ext>
            </a:extLst>
          </p:cNvPr>
          <p:cNvSpPr/>
          <p:nvPr/>
        </p:nvSpPr>
        <p:spPr>
          <a:xfrm>
            <a:off x="6213129" y="3098151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3C99EE8-2B07-7E1E-BC72-41C42B076ADF}"/>
              </a:ext>
            </a:extLst>
          </p:cNvPr>
          <p:cNvSpPr/>
          <p:nvPr/>
        </p:nvSpPr>
        <p:spPr>
          <a:xfrm>
            <a:off x="6213129" y="3276863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A665BFF-FEC4-ABE4-A91C-E873729E1C94}"/>
              </a:ext>
            </a:extLst>
          </p:cNvPr>
          <p:cNvSpPr/>
          <p:nvPr/>
        </p:nvSpPr>
        <p:spPr>
          <a:xfrm>
            <a:off x="6213129" y="3455299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C6C8F9C-9837-C51D-2F2A-206F8F863F4B}"/>
              </a:ext>
            </a:extLst>
          </p:cNvPr>
          <p:cNvSpPr/>
          <p:nvPr/>
        </p:nvSpPr>
        <p:spPr>
          <a:xfrm>
            <a:off x="7523050" y="2919882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C9257E8-35D8-0FE9-1BFC-42668B2834F0}"/>
              </a:ext>
            </a:extLst>
          </p:cNvPr>
          <p:cNvSpPr/>
          <p:nvPr/>
        </p:nvSpPr>
        <p:spPr>
          <a:xfrm>
            <a:off x="7523050" y="3098151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36F0DF-F679-F4B4-6256-81AC56B5D1BE}"/>
              </a:ext>
            </a:extLst>
          </p:cNvPr>
          <p:cNvSpPr/>
          <p:nvPr/>
        </p:nvSpPr>
        <p:spPr>
          <a:xfrm>
            <a:off x="7523050" y="3276863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1D7C1A8-EC09-6EA6-330A-07D0DB7668B6}"/>
              </a:ext>
            </a:extLst>
          </p:cNvPr>
          <p:cNvSpPr/>
          <p:nvPr/>
        </p:nvSpPr>
        <p:spPr>
          <a:xfrm>
            <a:off x="7523050" y="3455299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157CCE-8916-E4BD-107C-81752FE06A0A}"/>
              </a:ext>
            </a:extLst>
          </p:cNvPr>
          <p:cNvSpPr/>
          <p:nvPr/>
        </p:nvSpPr>
        <p:spPr>
          <a:xfrm>
            <a:off x="8802406" y="3409420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09E8186-D146-0AA9-BCEF-B5490A39E7DA}"/>
              </a:ext>
            </a:extLst>
          </p:cNvPr>
          <p:cNvSpPr txBox="1"/>
          <p:nvPr/>
        </p:nvSpPr>
        <p:spPr>
          <a:xfrm>
            <a:off x="5015132" y="2937452"/>
            <a:ext cx="114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Pending</a:t>
            </a:r>
            <a:endParaRPr lang="ko-KR" altLang="en-US" sz="1400" b="1" i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19F109B-7FC0-4837-B24E-910519676A94}"/>
              </a:ext>
            </a:extLst>
          </p:cNvPr>
          <p:cNvSpPr/>
          <p:nvPr/>
        </p:nvSpPr>
        <p:spPr>
          <a:xfrm>
            <a:off x="6179723" y="2919882"/>
            <a:ext cx="976084" cy="356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C2E85AF-EBAA-0A16-03CF-E2052D99AC20}"/>
              </a:ext>
            </a:extLst>
          </p:cNvPr>
          <p:cNvSpPr/>
          <p:nvPr/>
        </p:nvSpPr>
        <p:spPr>
          <a:xfrm>
            <a:off x="7494536" y="2918335"/>
            <a:ext cx="976084" cy="356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000F2D8-AA25-3643-7697-3B3E0AC34590}"/>
              </a:ext>
            </a:extLst>
          </p:cNvPr>
          <p:cNvSpPr/>
          <p:nvPr/>
        </p:nvSpPr>
        <p:spPr>
          <a:xfrm>
            <a:off x="8811512" y="3412066"/>
            <a:ext cx="918828" cy="183375"/>
          </a:xfrm>
          <a:prstGeom prst="rect">
            <a:avLst/>
          </a:prstGeom>
          <a:solidFill>
            <a:srgbClr val="92D05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i="1" dirty="0">
                <a:solidFill>
                  <a:schemeClr val="bg2">
                    <a:lumMod val="10000"/>
                  </a:schemeClr>
                </a:solidFill>
              </a:rPr>
              <a:t>Warp(32 Thread)</a:t>
            </a:r>
            <a:endParaRPr lang="ko-KR" altLang="en-US" sz="9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7A895C6-D234-5E0B-4AAD-E4F66B548210}"/>
              </a:ext>
            </a:extLst>
          </p:cNvPr>
          <p:cNvSpPr/>
          <p:nvPr/>
        </p:nvSpPr>
        <p:spPr>
          <a:xfrm>
            <a:off x="8790842" y="2906260"/>
            <a:ext cx="976084" cy="468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48C9BE4-3E65-D549-5772-C34EF4FE48BA}"/>
              </a:ext>
            </a:extLst>
          </p:cNvPr>
          <p:cNvSpPr/>
          <p:nvPr/>
        </p:nvSpPr>
        <p:spPr>
          <a:xfrm>
            <a:off x="6172944" y="3756965"/>
            <a:ext cx="1012993" cy="2182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0E1DA83-8D8A-C595-491F-972568D97AFF}"/>
              </a:ext>
            </a:extLst>
          </p:cNvPr>
          <p:cNvSpPr/>
          <p:nvPr/>
        </p:nvSpPr>
        <p:spPr>
          <a:xfrm>
            <a:off x="7463031" y="3779370"/>
            <a:ext cx="1012993" cy="2182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14F65BC-6661-C44C-90BA-9B3A9C26893A}"/>
              </a:ext>
            </a:extLst>
          </p:cNvPr>
          <p:cNvSpPr/>
          <p:nvPr/>
        </p:nvSpPr>
        <p:spPr>
          <a:xfrm>
            <a:off x="8764466" y="3768167"/>
            <a:ext cx="1012993" cy="2182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094F7C2-D624-E042-1C04-5651FCECDDA4}"/>
              </a:ext>
            </a:extLst>
          </p:cNvPr>
          <p:cNvSpPr txBox="1"/>
          <p:nvPr/>
        </p:nvSpPr>
        <p:spPr>
          <a:xfrm>
            <a:off x="5029786" y="3774730"/>
            <a:ext cx="114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Running</a:t>
            </a:r>
            <a:endParaRPr lang="ko-KR" altLang="en-US" sz="1400" b="1" i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EF283D6-98D8-ACD5-CF24-0BA44C0C5667}"/>
              </a:ext>
            </a:extLst>
          </p:cNvPr>
          <p:cNvSpPr txBox="1"/>
          <p:nvPr/>
        </p:nvSpPr>
        <p:spPr>
          <a:xfrm>
            <a:off x="9072447" y="3016160"/>
            <a:ext cx="428114" cy="261610"/>
          </a:xfrm>
          <a:prstGeom prst="rect">
            <a:avLst/>
          </a:prstGeom>
          <a:solidFill>
            <a:srgbClr val="ED7D3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X 6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29D726F0-3F38-63D9-47B1-000AB973F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27" b="74337"/>
          <a:stretch/>
        </p:blipFill>
        <p:spPr>
          <a:xfrm>
            <a:off x="283676" y="4518808"/>
            <a:ext cx="5381087" cy="114331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126B59FD-BD01-89BB-890F-497F0082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7" t="53948" r="277" b="44016"/>
          <a:stretch/>
        </p:blipFill>
        <p:spPr>
          <a:xfrm>
            <a:off x="278685" y="4919259"/>
            <a:ext cx="5381087" cy="1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7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0.0013 0.1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0013 0.3104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5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0117 0.0930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6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00117 0.3148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57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00104 0.321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606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0.00182 0.0729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63" grpId="0" animBg="1"/>
      <p:bldP spid="64" grpId="0" animBg="1"/>
      <p:bldP spid="99" grpId="0" animBg="1"/>
      <p:bldP spid="100" grpId="0" animBg="1"/>
      <p:bldP spid="101" grpId="0" animBg="1"/>
      <p:bldP spid="111" grpId="0"/>
      <p:bldP spid="111" grpId="1"/>
      <p:bldP spid="116" grpId="0" animBg="1"/>
      <p:bldP spid="118" grpId="0" animBg="1"/>
      <p:bldP spid="119" grpId="0" animBg="1"/>
      <p:bldP spid="120" grpId="0" animBg="1"/>
      <p:bldP spid="134" grpId="0" animBg="1"/>
      <p:bldP spid="135" grpId="0" animBg="1"/>
      <p:bldP spid="136" grpId="0" animBg="1"/>
      <p:bldP spid="137" grpId="0"/>
      <p:bldP spid="137" grpId="1"/>
      <p:bldP spid="1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 References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  <a:latin typeface="Arial" panose="020B0604020202020204" pitchFamily="34" charset="0"/>
              </a:rPr>
              <a:t>동적으로 병렬처리됨 </a:t>
            </a: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F6754B-4DA2-56F4-30FC-A5709CCA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5" y="862695"/>
            <a:ext cx="6405178" cy="3324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D60DFD-706A-0CDC-BFBB-3A09ABA7A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" y="3935930"/>
            <a:ext cx="6626520" cy="1193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36B608-B376-439B-862E-0B7E7E7B4EA4}"/>
              </a:ext>
            </a:extLst>
          </p:cNvPr>
          <p:cNvSpPr txBox="1"/>
          <p:nvPr/>
        </p:nvSpPr>
        <p:spPr>
          <a:xfrm>
            <a:off x="853440" y="5082091"/>
            <a:ext cx="98755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accent5"/>
                </a:solidFill>
                <a:hlinkClick r:id="rId5"/>
              </a:rPr>
              <a:t>https://forums.developer.nvidia.com/t/gpu-architecture-and-warp-scheduling/58010/5</a:t>
            </a:r>
            <a:endParaRPr lang="en-US" altLang="ko-KR" sz="105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accent5"/>
                </a:solidFill>
              </a:rPr>
              <a:t>https://forums.developer.nvidia.com/t/threads-in-flight/110999/2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accent5"/>
                </a:solidFill>
                <a:hlinkClick r:id="rId6"/>
              </a:rPr>
              <a:t>https://forums.developer.nvidia.com/t/questions-about-sp-and-sm/76700/5</a:t>
            </a:r>
            <a:endParaRPr lang="en-US" altLang="ko-KR" sz="1050" dirty="0">
              <a:solidFill>
                <a:schemeClr val="accent5"/>
              </a:solidFill>
            </a:endParaRPr>
          </a:p>
          <a:p>
            <a:endParaRPr lang="ko-KR" altLang="en-US" sz="1050" dirty="0">
              <a:solidFill>
                <a:schemeClr val="accent5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2E8266-3AAD-2767-0F50-BC62DE627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" y="1206157"/>
            <a:ext cx="6405178" cy="14377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96FFB88-6419-AF76-13D1-0BDC199816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860" y="2098344"/>
            <a:ext cx="6515470" cy="31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Intro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는 주로 영상처리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렌더링 연산에서만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사용되어옴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최근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보다 높은 연산 성능을 보여줌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821A983-8056-EA1C-492A-F41E470A1ED1}"/>
              </a:ext>
            </a:extLst>
          </p:cNvPr>
          <p:cNvGrpSpPr/>
          <p:nvPr/>
        </p:nvGrpSpPr>
        <p:grpSpPr>
          <a:xfrm>
            <a:off x="7134045" y="2682815"/>
            <a:ext cx="4898541" cy="3539409"/>
            <a:chOff x="6577635" y="2639583"/>
            <a:chExt cx="5585980" cy="37232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E527B65-E80D-3B65-AD36-F24D871A3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80" b="2581"/>
            <a:stretch/>
          </p:blipFill>
          <p:spPr>
            <a:xfrm>
              <a:off x="6577635" y="2639583"/>
              <a:ext cx="5582774" cy="37232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C7B087-4C55-6E98-C5CD-4A6976C5C0E6}"/>
                </a:ext>
              </a:extLst>
            </p:cNvPr>
            <p:cNvSpPr txBox="1"/>
            <p:nvPr/>
          </p:nvSpPr>
          <p:spPr>
            <a:xfrm>
              <a:off x="10558609" y="3863652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x4.5 </a:t>
              </a: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Performance Gap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3A3E1-B515-56C0-9F42-8B3DA2112D21}"/>
                </a:ext>
              </a:extLst>
            </p:cNvPr>
            <p:cNvSpPr txBox="1"/>
            <p:nvPr/>
          </p:nvSpPr>
          <p:spPr>
            <a:xfrm>
              <a:off x="11679187" y="5046075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308C58"/>
                  </a:solidFill>
                </a:rPr>
                <a:t>64FP</a:t>
              </a:r>
              <a:endParaRPr lang="ko-KR" altLang="en-US" sz="1000" b="1" dirty="0">
                <a:solidFill>
                  <a:srgbClr val="308C58"/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AD65FE0-6979-C9FD-3BA5-1EABF1055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50464" y="3032139"/>
              <a:ext cx="0" cy="8695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F8FBD16-2783-0350-A7D6-B23D82342065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465" y="4381875"/>
              <a:ext cx="0" cy="9362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998C3C-A822-9418-7119-C4BC3D0248DD}"/>
                </a:ext>
              </a:extLst>
            </p:cNvPr>
            <p:cNvSpPr txBox="1"/>
            <p:nvPr/>
          </p:nvSpPr>
          <p:spPr>
            <a:xfrm>
              <a:off x="11679187" y="3032139"/>
              <a:ext cx="4844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308C58"/>
                  </a:solidFill>
                </a:rPr>
                <a:t>32FP</a:t>
              </a:r>
              <a:endParaRPr lang="ko-KR" altLang="en-US" sz="1000" b="1" dirty="0">
                <a:solidFill>
                  <a:srgbClr val="308C58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F00A933-998E-7D2D-9842-7D81E46856A2}"/>
              </a:ext>
            </a:extLst>
          </p:cNvPr>
          <p:cNvSpPr txBox="1"/>
          <p:nvPr/>
        </p:nvSpPr>
        <p:spPr>
          <a:xfrm>
            <a:off x="7582978" y="6242715"/>
            <a:ext cx="46570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5"/>
                </a:solidFill>
              </a:rPr>
              <a:t>CPU</a:t>
            </a:r>
            <a:r>
              <a:rPr lang="ko-KR" altLang="en-US" sz="900" dirty="0">
                <a:solidFill>
                  <a:schemeClr val="accent5"/>
                </a:solidFill>
              </a:rPr>
              <a:t> </a:t>
            </a:r>
            <a:r>
              <a:rPr lang="en-US" altLang="ko-KR" sz="900" dirty="0">
                <a:solidFill>
                  <a:schemeClr val="accent5"/>
                </a:solidFill>
              </a:rPr>
              <a:t>vs.</a:t>
            </a:r>
            <a:r>
              <a:rPr lang="ko-KR" altLang="en-US" sz="900" dirty="0">
                <a:solidFill>
                  <a:schemeClr val="accent5"/>
                </a:solidFill>
              </a:rPr>
              <a:t> </a:t>
            </a:r>
            <a:r>
              <a:rPr lang="en-US" altLang="ko-KR" sz="900" dirty="0">
                <a:solidFill>
                  <a:schemeClr val="accent5"/>
                </a:solidFill>
              </a:rPr>
              <a:t>GPU,</a:t>
            </a:r>
            <a:r>
              <a:rPr lang="ko-KR" altLang="en-US" sz="900" dirty="0">
                <a:solidFill>
                  <a:schemeClr val="accent5"/>
                </a:solidFill>
              </a:rPr>
              <a:t> </a:t>
            </a:r>
            <a:r>
              <a:rPr lang="en-US" altLang="ko-KR" sz="900" dirty="0">
                <a:solidFill>
                  <a:schemeClr val="accent5"/>
                </a:solidFill>
              </a:rPr>
              <a:t>https://michaelgalloy.com/wp-content/uploads/2013/06/cpu-vs-gpu.png</a:t>
            </a:r>
            <a:endParaRPr lang="ko-KR" altLang="en-US" sz="900" dirty="0">
              <a:solidFill>
                <a:schemeClr val="accent5"/>
              </a:solidFill>
            </a:endParaRPr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5A05EDD-323E-84D4-AD74-DEFE089AD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85" y="3907184"/>
            <a:ext cx="1666173" cy="15217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DA07A4-E91A-13D4-C991-60C52EF84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392" y="3583266"/>
            <a:ext cx="2169605" cy="2169605"/>
          </a:xfrm>
          <a:prstGeom prst="rect">
            <a:avLst/>
          </a:prstGeom>
        </p:spPr>
      </p:pic>
      <p:sp>
        <p:nvSpPr>
          <p:cNvPr id="11" name="L 도형 10">
            <a:extLst>
              <a:ext uri="{FF2B5EF4-FFF2-40B4-BE49-F238E27FC236}">
                <a16:creationId xmlns:a16="http://schemas.microsoft.com/office/drawing/2014/main" id="{A5223090-4E96-549B-D526-07FFE97FC06A}"/>
              </a:ext>
            </a:extLst>
          </p:cNvPr>
          <p:cNvSpPr/>
          <p:nvPr/>
        </p:nvSpPr>
        <p:spPr>
          <a:xfrm rot="2760486">
            <a:off x="3168553" y="4452161"/>
            <a:ext cx="424504" cy="431818"/>
          </a:xfrm>
          <a:prstGeom prst="corner">
            <a:avLst>
              <a:gd name="adj1" fmla="val 19634"/>
              <a:gd name="adj2" fmla="val 19220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500E6-9709-0143-3D7B-88452A37C985}"/>
              </a:ext>
            </a:extLst>
          </p:cNvPr>
          <p:cNvSpPr txBox="1"/>
          <p:nvPr/>
        </p:nvSpPr>
        <p:spPr>
          <a:xfrm>
            <a:off x="3876379" y="5550414"/>
            <a:ext cx="30412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accent5"/>
                </a:solidFill>
              </a:rPr>
              <a:t>NVIDIA TESLA stock image, https://www.pngwing.com/ko/free-png-tiezi/download</a:t>
            </a:r>
            <a:endParaRPr lang="ko-KR" altLang="en-US" sz="600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42875-4DA9-3D50-10E7-049685E2F563}"/>
              </a:ext>
            </a:extLst>
          </p:cNvPr>
          <p:cNvSpPr txBox="1"/>
          <p:nvPr/>
        </p:nvSpPr>
        <p:spPr>
          <a:xfrm>
            <a:off x="501737" y="55504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accent5"/>
                </a:solidFill>
              </a:rPr>
              <a:t>Intel Xeon stock image, https://www.cleanpng.com/png-intel-core-i7-</a:t>
            </a:r>
          </a:p>
          <a:p>
            <a:r>
              <a:rPr lang="en-US" altLang="ko-KR" sz="600" dirty="0">
                <a:solidFill>
                  <a:schemeClr val="accent5"/>
                </a:solidFill>
              </a:rPr>
              <a:t>central-processing-unit-xeon-cache-c-104690/</a:t>
            </a:r>
            <a:endParaRPr lang="ko-KR" altLang="en-US" sz="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75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Physical Thread Structure References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 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AA25F-0FD7-FE2A-8734-EC2978DA32FE}"/>
              </a:ext>
            </a:extLst>
          </p:cNvPr>
          <p:cNvSpPr txBox="1">
            <a:spLocks/>
          </p:cNvSpPr>
          <p:nvPr/>
        </p:nvSpPr>
        <p:spPr>
          <a:xfrm>
            <a:off x="205740" y="98804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2" name="내용 개체 틀 2">
            <a:extLst>
              <a:ext uri="{FF2B5EF4-FFF2-40B4-BE49-F238E27FC236}">
                <a16:creationId xmlns:a16="http://schemas.microsoft.com/office/drawing/2014/main" id="{3B6DB895-3ACF-D00E-9B41-44A7DF12C420}"/>
              </a:ext>
            </a:extLst>
          </p:cNvPr>
          <p:cNvSpPr txBox="1">
            <a:spLocks/>
          </p:cNvSpPr>
          <p:nvPr/>
        </p:nvSpPr>
        <p:spPr>
          <a:xfrm>
            <a:off x="278685" y="957569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Multi Processor = Streaming multi </a:t>
            </a:r>
            <a:r>
              <a:rPr kumimoji="1" lang="en-US" altLang="ko-KR" dirty="0" err="1">
                <a:solidFill>
                  <a:schemeClr val="tx2"/>
                </a:solidFill>
                <a:latin typeface="Arial" panose="020B0604020202020204" pitchFamily="34" charset="0"/>
              </a:rPr>
              <a:t>prosessor</a:t>
            </a:r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(SM)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SM</a:t>
            </a:r>
            <a:r>
              <a:rPr kumimoji="1" lang="ko-KR" altLang="en-US" dirty="0">
                <a:solidFill>
                  <a:schemeClr val="tx2"/>
                </a:solidFill>
                <a:latin typeface="Arial" panose="020B0604020202020204" pitchFamily="34" charset="0"/>
              </a:rPr>
              <a:t>를 많이 보유한 </a:t>
            </a:r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GPU</a:t>
            </a:r>
            <a:r>
              <a:rPr kumimoji="1" lang="ko-KR" altLang="en-US" dirty="0">
                <a:solidFill>
                  <a:schemeClr val="tx2"/>
                </a:solidFill>
                <a:latin typeface="Arial" panose="020B0604020202020204" pitchFamily="34" charset="0"/>
              </a:rPr>
              <a:t>일 수록 동일한 프로그램이 더 높은 처리속도를 보인다</a:t>
            </a:r>
            <a:r>
              <a:rPr kumimoji="1" lang="en-US" altLang="ko-KR" dirty="0">
                <a:solidFill>
                  <a:schemeClr val="tx2"/>
                </a:solidFill>
                <a:latin typeface="Arial" panose="020B0604020202020204" pitchFamily="34" charset="0"/>
              </a:rPr>
              <a:t>. 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  <a:latin typeface="Arial" panose="020B0604020202020204" pitchFamily="34" charset="0"/>
              </a:rPr>
              <a:t>동적으로 병렬처리됨 </a:t>
            </a:r>
            <a:endParaRPr kumimoji="1" lang="en-US" altLang="ko-KR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95C764-1023-3811-6AA6-04BA8DEE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20" y="957569"/>
            <a:ext cx="5077534" cy="39248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C16296-0151-C994-2D43-86350B227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6" y="988049"/>
            <a:ext cx="5153744" cy="320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69E07A-D1D3-7975-14D1-75C75CDE8638}"/>
              </a:ext>
            </a:extLst>
          </p:cNvPr>
          <p:cNvSpPr txBox="1"/>
          <p:nvPr/>
        </p:nvSpPr>
        <p:spPr>
          <a:xfrm>
            <a:off x="155655" y="4987103"/>
            <a:ext cx="61264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accent5"/>
                </a:solidFill>
                <a:hlinkClick r:id="rId5"/>
              </a:rPr>
              <a:t>http://www.donghyun53.net/nvidia-gpu-%EC%95%84%ED%82%A4%ED%85%8D%EC%B2%98-%EB%B3%80%EC%B2%9C%EC%82%AC-%EC%83%81%ED%8E%B8/</a:t>
            </a:r>
            <a:endParaRPr lang="en-US" altLang="ko-KR" sz="80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  <a:hlinkClick r:id="rId6"/>
              </a:rPr>
              <a:t>https://stackoverflow.com/questions/16986770/cuda-cores-vs-thread-count</a:t>
            </a:r>
            <a:endParaRPr lang="en-US" altLang="ko-KR" sz="80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</a:rPr>
              <a:t>https://www.cs.rice.edu/CS/Architecture/docs/spa.pdf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  <a:hlinkClick r:id="rId7"/>
              </a:rPr>
              <a:t>https://www.youtube.com/watch?v=xwbD6fL5qC8</a:t>
            </a:r>
            <a:endParaRPr lang="en-US" altLang="ko-KR" sz="80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  <a:hlinkClick r:id="rId8"/>
              </a:rPr>
              <a:t>https://velog.io/@aram_father/CUDA-Thread-Hierarchy</a:t>
            </a:r>
            <a:endParaRPr lang="en-US" altLang="ko-KR" sz="800" dirty="0">
              <a:solidFill>
                <a:schemeClr val="accent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</a:rPr>
              <a:t>Addressing hardware reliability challenges in general-purpose GPUs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accent5"/>
                </a:solidFill>
              </a:rPr>
              <a:t>GPGPU: General-Purpose Computing on the GPU</a:t>
            </a:r>
          </a:p>
          <a:p>
            <a:endParaRPr lang="en-US" altLang="ko-KR" sz="800" dirty="0">
              <a:solidFill>
                <a:schemeClr val="accent5"/>
              </a:solidFill>
            </a:endParaRPr>
          </a:p>
          <a:p>
            <a:endParaRPr lang="ko-KR" altLang="en-US" sz="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60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부동소수점 덧셈연산 병렬처리 성능비교 </a:t>
            </a:r>
            <a:endParaRPr kumimoji="1" lang="en-US" altLang="ko-KR" dirty="0"/>
          </a:p>
          <a:p>
            <a:r>
              <a:rPr kumimoji="1" lang="en-US" altLang="ko-KR" dirty="0">
                <a:latin typeface="Consolas" panose="020B0609020204030204" pitchFamily="49" charset="0"/>
              </a:rPr>
              <a:t>__global__ void add(float </a:t>
            </a:r>
            <a:r>
              <a:rPr kumimoji="1" lang="ko-KR" altLang="en-US" dirty="0">
                <a:latin typeface="Consolas" panose="020B0609020204030204" pitchFamily="49" charset="0"/>
              </a:rPr>
              <a:t>*</a:t>
            </a:r>
            <a:r>
              <a:rPr kumimoji="1" lang="en-US" altLang="ko-KR" dirty="0">
                <a:latin typeface="Consolas" panose="020B0609020204030204" pitchFamily="49" charset="0"/>
              </a:rPr>
              <a:t>a, float </a:t>
            </a:r>
            <a:r>
              <a:rPr kumimoji="1" lang="ko-KR" altLang="en-US" dirty="0">
                <a:latin typeface="Consolas" panose="020B0609020204030204" pitchFamily="49" charset="0"/>
              </a:rPr>
              <a:t>*</a:t>
            </a:r>
            <a:r>
              <a:rPr kumimoji="1" lang="en-US" altLang="ko-KR" dirty="0">
                <a:latin typeface="Consolas" panose="020B0609020204030204" pitchFamily="49" charset="0"/>
              </a:rPr>
              <a:t>b, float </a:t>
            </a:r>
            <a:r>
              <a:rPr kumimoji="1" lang="ko-KR" altLang="en-US" dirty="0">
                <a:latin typeface="Consolas" panose="020B0609020204030204" pitchFamily="49" charset="0"/>
              </a:rPr>
              <a:t>*</a:t>
            </a:r>
            <a:r>
              <a:rPr kumimoji="1" lang="en-US" altLang="ko-KR" dirty="0">
                <a:latin typeface="Consolas" panose="020B0609020204030204" pitchFamily="49" charset="0"/>
              </a:rPr>
              <a:t>c)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blockIdx</a:t>
            </a:r>
            <a:r>
              <a:rPr lang="en-US" altLang="ko-KR" dirty="0">
                <a:latin typeface="Consolas" panose="020B0609020204030204" pitchFamily="49" charset="0"/>
              </a:rPr>
              <a:t> : </a:t>
            </a:r>
            <a:r>
              <a:rPr lang="ko-KR" altLang="en-US" dirty="0">
                <a:latin typeface="Consolas" panose="020B0609020204030204" pitchFamily="49" charset="0"/>
              </a:rPr>
              <a:t>생성된 </a:t>
            </a:r>
            <a:r>
              <a:rPr lang="en-US" altLang="ko-KR" dirty="0">
                <a:latin typeface="Consolas" panose="020B0609020204030204" pitchFamily="49" charset="0"/>
              </a:rPr>
              <a:t>block</a:t>
            </a:r>
            <a:r>
              <a:rPr lang="ko-KR" altLang="en-US" dirty="0">
                <a:latin typeface="Consolas" panose="020B0609020204030204" pitchFamily="49" charset="0"/>
              </a:rPr>
              <a:t>의 인덱스를 나타냄 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덧셈연산을 생성된 </a:t>
            </a:r>
            <a:r>
              <a:rPr lang="en-US" altLang="ko-KR" dirty="0">
                <a:latin typeface="Consolas" panose="020B0609020204030204" pitchFamily="49" charset="0"/>
              </a:rPr>
              <a:t>block</a:t>
            </a:r>
            <a:r>
              <a:rPr lang="ko-KR" altLang="en-US" dirty="0">
                <a:latin typeface="Consolas" panose="020B0609020204030204" pitchFamily="49" charset="0"/>
              </a:rPr>
              <a:t>에 할당하여 병렬처리 </a:t>
            </a:r>
            <a:endParaRPr kumimoji="1" lang="en-US" altLang="ko-KR" dirty="0">
              <a:latin typeface="Consolas" panose="020B0609020204030204" pitchFamily="49" charset="0"/>
            </a:endParaRPr>
          </a:p>
          <a:p>
            <a:r>
              <a:rPr kumimoji="1" lang="en-US" altLang="ko-KR" dirty="0">
                <a:latin typeface="Consolas" panose="020B0609020204030204" pitchFamily="49" charset="0"/>
              </a:rPr>
              <a:t>void </a:t>
            </a:r>
            <a:r>
              <a:rPr kumimoji="1" lang="en-US" altLang="ko-KR" dirty="0" err="1">
                <a:latin typeface="Consolas" panose="020B0609020204030204" pitchFamily="49" charset="0"/>
              </a:rPr>
              <a:t>random_floats</a:t>
            </a:r>
            <a:r>
              <a:rPr kumimoji="1" lang="en-US" altLang="ko-KR" dirty="0">
                <a:latin typeface="Consolas" panose="020B0609020204030204" pitchFamily="49" charset="0"/>
              </a:rPr>
              <a:t>(float</a:t>
            </a:r>
            <a:r>
              <a:rPr kumimoji="1" lang="ko-KR" altLang="en-US" dirty="0">
                <a:latin typeface="Consolas" panose="020B0609020204030204" pitchFamily="49" charset="0"/>
              </a:rPr>
              <a:t> *</a:t>
            </a:r>
            <a:r>
              <a:rPr kumimoji="1" lang="en-US" altLang="ko-KR" dirty="0">
                <a:latin typeface="Consolas" panose="020B0609020204030204" pitchFamily="49" charset="0"/>
              </a:rPr>
              <a:t>x, int size)</a:t>
            </a:r>
          </a:p>
          <a:p>
            <a:pPr lvl="1"/>
            <a:r>
              <a:rPr kumimoji="1" lang="en-US" altLang="ko-KR" dirty="0">
                <a:latin typeface="Consolas" panose="020B0609020204030204" pitchFamily="49" charset="0"/>
              </a:rPr>
              <a:t>Size</a:t>
            </a:r>
            <a:r>
              <a:rPr kumimoji="1" lang="ko-KR" altLang="en-US" dirty="0">
                <a:latin typeface="Consolas" panose="020B0609020204030204" pitchFamily="49" charset="0"/>
              </a:rPr>
              <a:t>개 만큼의 무작위 실수배열 생성</a:t>
            </a:r>
            <a:endParaRPr kumimoji="1"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4BABB5-D050-3B4C-9CDF-2498CCC7C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380"/>
          <a:stretch/>
        </p:blipFill>
        <p:spPr>
          <a:xfrm>
            <a:off x="7324360" y="4001210"/>
            <a:ext cx="478191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37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부동소수점 덧셈연산 병렬처리 성능비교</a:t>
            </a:r>
            <a:r>
              <a:rPr kumimoji="1" lang="en-US" altLang="ko-KR" dirty="0"/>
              <a:t>(Cont.)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4784C3-C3B7-8DC4-54F2-6C9504EFC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15"/>
          <a:stretch/>
        </p:blipFill>
        <p:spPr>
          <a:xfrm>
            <a:off x="581025" y="1751245"/>
            <a:ext cx="4781915" cy="38843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34E392-1C8C-BD20-62F8-7EF67FD9692C}"/>
              </a:ext>
            </a:extLst>
          </p:cNvPr>
          <p:cNvSpPr/>
          <p:nvPr/>
        </p:nvSpPr>
        <p:spPr>
          <a:xfrm>
            <a:off x="747895" y="2486026"/>
            <a:ext cx="2309630" cy="47625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05142A-0787-3B4A-1E09-C88C1EF061E7}"/>
              </a:ext>
            </a:extLst>
          </p:cNvPr>
          <p:cNvSpPr/>
          <p:nvPr/>
        </p:nvSpPr>
        <p:spPr>
          <a:xfrm>
            <a:off x="747895" y="3033309"/>
            <a:ext cx="1900055" cy="730422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B39F05-366E-70A8-7DAC-70A5AEE34839}"/>
              </a:ext>
            </a:extLst>
          </p:cNvPr>
          <p:cNvSpPr/>
          <p:nvPr/>
        </p:nvSpPr>
        <p:spPr>
          <a:xfrm>
            <a:off x="747894" y="3824692"/>
            <a:ext cx="3481206" cy="33773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C4FA22-0022-30DE-CE17-E684F9B4310B}"/>
              </a:ext>
            </a:extLst>
          </p:cNvPr>
          <p:cNvSpPr/>
          <p:nvPr/>
        </p:nvSpPr>
        <p:spPr>
          <a:xfrm>
            <a:off x="747894" y="4223388"/>
            <a:ext cx="3481206" cy="337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80474F-72AD-CD3A-31A2-BD54957ADFF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057525" y="2724151"/>
            <a:ext cx="2303308" cy="5613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DD7364-FA3D-3B16-7A3D-051DC1727F8C}"/>
              </a:ext>
            </a:extLst>
          </p:cNvPr>
          <p:cNvSpPr txBox="1"/>
          <p:nvPr/>
        </p:nvSpPr>
        <p:spPr>
          <a:xfrm>
            <a:off x="5360833" y="2560487"/>
            <a:ext cx="2309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</a:rPr>
              <a:t>Device </a:t>
            </a:r>
            <a:r>
              <a:rPr lang="ko-KR" altLang="en-US" sz="1600" b="1" dirty="0">
                <a:solidFill>
                  <a:schemeClr val="tx2"/>
                </a:solidFill>
              </a:rPr>
              <a:t>메모리 할당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290E7B-DCF2-4572-30EF-B510E038C47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647950" y="3379941"/>
            <a:ext cx="2712883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60F8D3-8763-9865-053A-8272A1856359}"/>
              </a:ext>
            </a:extLst>
          </p:cNvPr>
          <p:cNvSpPr txBox="1"/>
          <p:nvPr/>
        </p:nvSpPr>
        <p:spPr>
          <a:xfrm>
            <a:off x="5360833" y="3087553"/>
            <a:ext cx="230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</a:rPr>
              <a:t>Host </a:t>
            </a:r>
            <a:r>
              <a:rPr lang="ko-KR" altLang="en-US" sz="1600" b="1" dirty="0">
                <a:solidFill>
                  <a:schemeClr val="tx2"/>
                </a:solidFill>
              </a:rPr>
              <a:t>메모리 할당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r>
              <a:rPr lang="ko-KR" altLang="en-US" sz="1600" b="1" dirty="0">
                <a:solidFill>
                  <a:schemeClr val="tx2"/>
                </a:solidFill>
              </a:rPr>
              <a:t>실수배열 저장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3C4451-97D1-E300-0733-415BA9E24D77}"/>
              </a:ext>
            </a:extLst>
          </p:cNvPr>
          <p:cNvSpPr txBox="1"/>
          <p:nvPr/>
        </p:nvSpPr>
        <p:spPr>
          <a:xfrm>
            <a:off x="5360833" y="3830407"/>
            <a:ext cx="322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</a:rPr>
              <a:t>Host to Device </a:t>
            </a:r>
            <a:r>
              <a:rPr lang="en-US" altLang="ko-KR" sz="1600" b="1" dirty="0" err="1">
                <a:solidFill>
                  <a:schemeClr val="tx2"/>
                </a:solidFill>
              </a:rPr>
              <a:t>memcpy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B92984-2232-771E-063A-F066A3D78F7C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4229100" y="3993559"/>
            <a:ext cx="1131733" cy="612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605014-6BAB-AD3D-5308-79286A3C8F83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>
            <a:off x="4229100" y="4392255"/>
            <a:ext cx="1131732" cy="168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54C3454-BCC0-7611-36F5-79EDD2FAB4D3}"/>
              </a:ext>
            </a:extLst>
          </p:cNvPr>
          <p:cNvSpPr txBox="1"/>
          <p:nvPr/>
        </p:nvSpPr>
        <p:spPr>
          <a:xfrm>
            <a:off x="5360832" y="4268734"/>
            <a:ext cx="3554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32</a:t>
            </a:r>
            <a:r>
              <a:rPr lang="ko-KR" altLang="en-US" sz="1600" b="1" dirty="0">
                <a:solidFill>
                  <a:srgbClr val="FF0000"/>
                </a:solidFill>
              </a:rPr>
              <a:t>개 쓰레드가 할당된 </a:t>
            </a:r>
            <a:r>
              <a:rPr lang="en-US" altLang="ko-KR" sz="1600" b="1" dirty="0">
                <a:solidFill>
                  <a:srgbClr val="FF0000"/>
                </a:solidFill>
              </a:rPr>
              <a:t>N</a:t>
            </a:r>
            <a:r>
              <a:rPr lang="ko-KR" altLang="en-US" sz="1600" b="1" dirty="0">
                <a:solidFill>
                  <a:srgbClr val="FF0000"/>
                </a:solidFill>
              </a:rPr>
              <a:t>개 블록에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덧셈연산을 할당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773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실행결과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N(</a:t>
            </a:r>
            <a:r>
              <a:rPr kumimoji="1" lang="ko-KR" altLang="en-US" dirty="0"/>
              <a:t>블록 수</a:t>
            </a:r>
            <a:r>
              <a:rPr kumimoji="1" lang="en-US" altLang="ko-KR" dirty="0"/>
              <a:t>)= 8192 </a:t>
            </a:r>
          </a:p>
          <a:p>
            <a:pPr lvl="1"/>
            <a:r>
              <a:rPr kumimoji="1" lang="ko-KR" altLang="en-US" dirty="0"/>
              <a:t>쓰레드 수 </a:t>
            </a:r>
            <a:r>
              <a:rPr kumimoji="1" lang="en-US" altLang="ko-KR" dirty="0"/>
              <a:t>8192</a:t>
            </a:r>
            <a:r>
              <a:rPr kumimoji="1" lang="ko-KR" altLang="en-US" dirty="0"/>
              <a:t>* </a:t>
            </a:r>
            <a:r>
              <a:rPr kumimoji="1" lang="en-US" altLang="ko-KR" dirty="0"/>
              <a:t>32 = 262,144 </a:t>
            </a:r>
          </a:p>
          <a:p>
            <a:pPr lvl="1"/>
            <a:r>
              <a:rPr kumimoji="1" lang="ko-KR" altLang="en-US" dirty="0"/>
              <a:t>한몫에 처리 가능한 최대 쓰레드 수</a:t>
            </a:r>
            <a:r>
              <a:rPr kumimoji="1" lang="en-US" altLang="ko-KR" dirty="0"/>
              <a:t>= 1024</a:t>
            </a:r>
            <a:r>
              <a:rPr kumimoji="1" lang="ko-KR" altLang="en-US" dirty="0"/>
              <a:t>*</a:t>
            </a:r>
            <a:r>
              <a:rPr kumimoji="1" lang="en-US" altLang="ko-KR" dirty="0"/>
              <a:t>40 = 40,960</a:t>
            </a:r>
          </a:p>
          <a:p>
            <a:pPr lvl="1"/>
            <a:r>
              <a:rPr kumimoji="1" lang="en-US" altLang="ko-KR" dirty="0"/>
              <a:t>x6.4 Cycle</a:t>
            </a: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20A83E-9D4C-685A-09F7-1F0329B3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646" y="2309970"/>
            <a:ext cx="3815112" cy="39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46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실행시간 측정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time ./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addgpu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Host-Device </a:t>
            </a:r>
            <a:r>
              <a:rPr kumimoji="1" lang="ko-KR" altLang="en-US" dirty="0"/>
              <a:t>수행시간 측정</a:t>
            </a:r>
            <a:endParaRPr kumimoji="1" lang="en-US" altLang="ko-KR" dirty="0"/>
          </a:p>
          <a:p>
            <a:pPr lvl="1"/>
            <a:r>
              <a:rPr kumimoji="1" lang="en-US" altLang="ko-KR" sz="1800" dirty="0" err="1"/>
              <a:t>time.h</a:t>
            </a:r>
            <a:r>
              <a:rPr kumimoji="1" lang="ko-KR" altLang="en-US" sz="1800" dirty="0"/>
              <a:t> 사용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전체 실행시간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Host </a:t>
            </a:r>
            <a:r>
              <a:rPr kumimoji="1" lang="ko-KR" altLang="en-US" sz="1800" dirty="0"/>
              <a:t>메모리 할당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Device </a:t>
            </a:r>
            <a:r>
              <a:rPr kumimoji="1" lang="ko-KR" altLang="en-US" sz="1800" dirty="0"/>
              <a:t>메모리 할당 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Host to Device </a:t>
            </a:r>
            <a:r>
              <a:rPr kumimoji="1" lang="ko-KR" altLang="en-US" sz="1800" dirty="0"/>
              <a:t>메모리 복제 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Device </a:t>
            </a:r>
            <a:r>
              <a:rPr kumimoji="1" lang="ko-KR" altLang="en-US" sz="1800" dirty="0"/>
              <a:t>실행시간 </a:t>
            </a:r>
            <a:r>
              <a:rPr kumimoji="1" lang="en-US" altLang="ko-KR" sz="1800" dirty="0"/>
              <a:t>+ Device to Host </a:t>
            </a:r>
            <a:r>
              <a:rPr kumimoji="1" lang="ko-KR" altLang="en-US" sz="1800" dirty="0"/>
              <a:t>메모리 복제</a:t>
            </a:r>
            <a:endParaRPr kumimoji="1" lang="en-US" altLang="ko-KR" sz="1800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F2B809-0D4C-76BB-A08A-8A1F38483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586"/>
          <a:stretch/>
        </p:blipFill>
        <p:spPr>
          <a:xfrm>
            <a:off x="912722" y="2075506"/>
            <a:ext cx="2143424" cy="6245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02A79-C35E-2C7F-80C6-2BA97AAE3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336" y="907030"/>
            <a:ext cx="6393209" cy="55342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303AE8-6A7B-9609-0A6F-956474E0C5E1}"/>
              </a:ext>
            </a:extLst>
          </p:cNvPr>
          <p:cNvSpPr/>
          <p:nvPr/>
        </p:nvSpPr>
        <p:spPr>
          <a:xfrm>
            <a:off x="5725336" y="1842497"/>
            <a:ext cx="2193713" cy="667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0EEDE3-CF9C-D3E8-9664-A234249A4301}"/>
              </a:ext>
            </a:extLst>
          </p:cNvPr>
          <p:cNvSpPr/>
          <p:nvPr/>
        </p:nvSpPr>
        <p:spPr>
          <a:xfrm>
            <a:off x="5725336" y="2573386"/>
            <a:ext cx="2193713" cy="931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74CBB-3AAC-C467-25E6-6337A9FC6269}"/>
              </a:ext>
            </a:extLst>
          </p:cNvPr>
          <p:cNvSpPr/>
          <p:nvPr/>
        </p:nvSpPr>
        <p:spPr>
          <a:xfrm>
            <a:off x="5725336" y="3545719"/>
            <a:ext cx="3418664" cy="543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2BFB2A-D37C-D20C-0CD6-649A99149CCF}"/>
              </a:ext>
            </a:extLst>
          </p:cNvPr>
          <p:cNvSpPr/>
          <p:nvPr/>
        </p:nvSpPr>
        <p:spPr>
          <a:xfrm>
            <a:off x="5725336" y="4180572"/>
            <a:ext cx="3418664" cy="632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95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실행시간 측정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time ./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addgpu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Host-Device </a:t>
            </a:r>
            <a:r>
              <a:rPr kumimoji="1" lang="ko-KR" altLang="en-US" dirty="0"/>
              <a:t>수행시간 측정결과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Device</a:t>
            </a:r>
            <a:r>
              <a:rPr kumimoji="1" lang="ko-KR" altLang="en-US" dirty="0"/>
              <a:t>단 수행시간이 제대로 측정되지 않음 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76F8B2-90F8-2861-A38C-A3CC96EC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5" y="3915050"/>
            <a:ext cx="3515216" cy="724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F2B809-0D4C-76BB-A08A-8A1F38483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3586"/>
          <a:stretch/>
        </p:blipFill>
        <p:spPr>
          <a:xfrm>
            <a:off x="508276" y="2108788"/>
            <a:ext cx="2143424" cy="6245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3FBCD-437E-30C6-42DB-1650818BC1AE}"/>
              </a:ext>
            </a:extLst>
          </p:cNvPr>
          <p:cNvSpPr/>
          <p:nvPr/>
        </p:nvSpPr>
        <p:spPr>
          <a:xfrm>
            <a:off x="508276" y="2108788"/>
            <a:ext cx="1273078" cy="19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B596C6-29E8-9D35-EF80-B9178A70550A}"/>
              </a:ext>
            </a:extLst>
          </p:cNvPr>
          <p:cNvSpPr/>
          <p:nvPr/>
        </p:nvSpPr>
        <p:spPr>
          <a:xfrm>
            <a:off x="508275" y="4299964"/>
            <a:ext cx="2211593" cy="176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01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CUDA </a:t>
            </a:r>
            <a:r>
              <a:rPr kumimoji="1" lang="ko-KR" altLang="en-US" dirty="0"/>
              <a:t>내장 이벤트함수 사용</a:t>
            </a:r>
            <a:endParaRPr kumimoji="1" lang="en-US" altLang="ko-KR" dirty="0"/>
          </a:p>
          <a:p>
            <a:pPr lvl="1"/>
            <a:r>
              <a:rPr kumimoji="1" lang="en-US" altLang="ko-KR" dirty="0" err="1">
                <a:latin typeface="Consolas" panose="020B0609020204030204" pitchFamily="49" charset="0"/>
              </a:rPr>
              <a:t>cudaEventRecord</a:t>
            </a:r>
            <a:r>
              <a:rPr kumimoji="1" lang="en-US" altLang="ko-KR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kumimoji="1" lang="en-US" altLang="ko-KR" dirty="0" err="1">
                <a:latin typeface="Consolas" panose="020B0609020204030204" pitchFamily="49" charset="0"/>
              </a:rPr>
              <a:t>cudaEventElapsedTime</a:t>
            </a:r>
            <a:r>
              <a:rPr kumimoji="1" lang="en-US" altLang="ko-KR" dirty="0">
                <a:latin typeface="Consolas" panose="020B0609020204030204" pitchFamily="49" charset="0"/>
              </a:rPr>
              <a:t>()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측정결과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35F3D-55EB-57E9-33FB-901B050A6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94"/>
          <a:stretch/>
        </p:blipFill>
        <p:spPr>
          <a:xfrm>
            <a:off x="7231751" y="992134"/>
            <a:ext cx="4391934" cy="5303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0D6EBA-DD03-D238-BA07-001E49037E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49" t="-6773" r="549" b="6773"/>
          <a:stretch/>
        </p:blipFill>
        <p:spPr>
          <a:xfrm>
            <a:off x="568315" y="3946405"/>
            <a:ext cx="4108188" cy="7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3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각 측정방식에 따른 결과비교</a:t>
            </a:r>
            <a:endParaRPr kumimoji="1" lang="en-US" altLang="ko-KR" dirty="0"/>
          </a:p>
          <a:p>
            <a:r>
              <a:rPr kumimoji="1" lang="en-US" altLang="ko-KR" dirty="0"/>
              <a:t>Clock(), </a:t>
            </a:r>
            <a:r>
              <a:rPr kumimoji="1" lang="en-US" altLang="ko-KR" dirty="0" err="1"/>
              <a:t>cudaEventElapsedTime</a:t>
            </a:r>
            <a:r>
              <a:rPr kumimoji="1" lang="en-US" altLang="ko-KR" dirty="0"/>
              <a:t>() malloc </a:t>
            </a:r>
            <a:r>
              <a:rPr kumimoji="1" lang="ko-KR" altLang="en-US" dirty="0"/>
              <a:t>측정결과가 크게 </a:t>
            </a:r>
            <a:r>
              <a:rPr kumimoji="1" lang="ko-KR" altLang="en-US" dirty="0" err="1"/>
              <a:t>차이남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0D6EBA-DD03-D238-BA07-001E49037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9" t="-6773" r="549" b="6773"/>
          <a:stretch/>
        </p:blipFill>
        <p:spPr>
          <a:xfrm>
            <a:off x="7910536" y="3768736"/>
            <a:ext cx="3515216" cy="624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26E0E9-DB10-2156-7962-ABC105F0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091" y="3808771"/>
            <a:ext cx="3515216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3FD64B-C151-097C-5F4D-BA0FF24AA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3586"/>
          <a:stretch/>
        </p:blipFill>
        <p:spPr>
          <a:xfrm>
            <a:off x="858704" y="3808771"/>
            <a:ext cx="2143424" cy="624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5CDAA2-F115-F1CA-1B62-D247E3E50845}"/>
              </a:ext>
            </a:extLst>
          </p:cNvPr>
          <p:cNvSpPr txBox="1"/>
          <p:nvPr/>
        </p:nvSpPr>
        <p:spPr>
          <a:xfrm>
            <a:off x="729752" y="3330837"/>
            <a:ext cx="2309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tx2"/>
                </a:solidFill>
              </a:rPr>
              <a:t>Linux time command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E4FF0-5A19-AF78-06B3-13BFC1846A6E}"/>
              </a:ext>
            </a:extLst>
          </p:cNvPr>
          <p:cNvSpPr txBox="1"/>
          <p:nvPr/>
        </p:nvSpPr>
        <p:spPr>
          <a:xfrm>
            <a:off x="4510433" y="3335000"/>
            <a:ext cx="2309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2"/>
                </a:solidFill>
              </a:rPr>
              <a:t>C </a:t>
            </a:r>
            <a:r>
              <a:rPr lang="en-US" altLang="ko-KR" sz="1600" b="1" dirty="0" err="1">
                <a:solidFill>
                  <a:schemeClr val="tx2"/>
                </a:solidFill>
              </a:rPr>
              <a:t>time.h</a:t>
            </a:r>
            <a:r>
              <a:rPr lang="en-US" altLang="ko-KR" sz="1600" b="1" dirty="0">
                <a:solidFill>
                  <a:schemeClr val="tx2"/>
                </a:solidFill>
              </a:rPr>
              <a:t> clock()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D4E7F-2060-6D17-7694-004E8958F388}"/>
              </a:ext>
            </a:extLst>
          </p:cNvPr>
          <p:cNvSpPr txBox="1"/>
          <p:nvPr/>
        </p:nvSpPr>
        <p:spPr>
          <a:xfrm>
            <a:off x="8523937" y="3369221"/>
            <a:ext cx="2783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2"/>
                </a:solidFill>
              </a:rPr>
              <a:t>cudaEventElapsedTime</a:t>
            </a:r>
            <a:r>
              <a:rPr lang="en-US" altLang="ko-KR" sz="1600" b="1" dirty="0">
                <a:solidFill>
                  <a:schemeClr val="tx2"/>
                </a:solidFill>
              </a:rPr>
              <a:t>()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612536-B82F-C021-AF93-E1BC5F7FC437}"/>
              </a:ext>
            </a:extLst>
          </p:cNvPr>
          <p:cNvSpPr/>
          <p:nvPr/>
        </p:nvSpPr>
        <p:spPr>
          <a:xfrm>
            <a:off x="3644166" y="3789278"/>
            <a:ext cx="2807313" cy="146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742F4E-31EA-CA5C-5D43-58B3C0F70915}"/>
              </a:ext>
            </a:extLst>
          </p:cNvPr>
          <p:cNvSpPr/>
          <p:nvPr/>
        </p:nvSpPr>
        <p:spPr>
          <a:xfrm>
            <a:off x="7910536" y="3808965"/>
            <a:ext cx="2807313" cy="17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Block </a:t>
            </a:r>
            <a:r>
              <a:rPr kumimoji="1" lang="ko-KR" altLang="en-US" dirty="0"/>
              <a:t>개수에 따른 처리시간 비교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Thread: 16</a:t>
            </a:r>
          </a:p>
          <a:p>
            <a:pPr lvl="1"/>
            <a:r>
              <a:rPr kumimoji="1" lang="ko-KR" altLang="en-US" dirty="0" err="1"/>
              <a:t>연산량</a:t>
            </a:r>
            <a:r>
              <a:rPr kumimoji="1" lang="ko-KR" altLang="en-US" dirty="0"/>
              <a:t> </a:t>
            </a:r>
            <a:r>
              <a:rPr kumimoji="1" lang="en-US" altLang="ko-KR" dirty="0"/>
              <a:t>: 100,000</a:t>
            </a:r>
          </a:p>
          <a:p>
            <a:pPr lvl="1"/>
            <a:r>
              <a:rPr kumimoji="1" lang="en-US" altLang="ko-KR" dirty="0"/>
              <a:t>Block: 32, 64, 128, 256, 512, 1024, 2048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095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Block </a:t>
            </a:r>
            <a:r>
              <a:rPr kumimoji="1" lang="ko-KR" altLang="en-US" dirty="0"/>
              <a:t>개수에 따른 처리시간 비교 결과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Cache drop </a:t>
            </a:r>
            <a:r>
              <a:rPr kumimoji="1" lang="ko-KR" altLang="en-US" dirty="0"/>
              <a:t>없이 </a:t>
            </a:r>
            <a:r>
              <a:rPr kumimoji="1" lang="en-US" altLang="ko-KR" dirty="0"/>
              <a:t>3</a:t>
            </a:r>
            <a:r>
              <a:rPr kumimoji="1" lang="ko-KR" altLang="en-US" dirty="0"/>
              <a:t>회 수행 평균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Block </a:t>
            </a:r>
            <a:r>
              <a:rPr kumimoji="1" lang="ko-KR" altLang="en-US" dirty="0"/>
              <a:t>개수가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개일 때 가장 좋은 성능을 보임 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CUDA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vector addition Profiling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C84ACF-F552-0B12-484A-A0FC9A7D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2" y="3428999"/>
            <a:ext cx="4938188" cy="30116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8154CC-534A-0A70-E648-98254854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72" y="3636475"/>
            <a:ext cx="4572396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Intro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CPU: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데이터가 지속적으로 변하는 복잡한 연산 처리에 특화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GPU: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단순연산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+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대량 병렬처리에 특화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850DEB-ACD0-EE29-8CAF-AF22AD48E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40"/>
          <a:stretch/>
        </p:blipFill>
        <p:spPr>
          <a:xfrm>
            <a:off x="4841890" y="3513689"/>
            <a:ext cx="7350110" cy="2644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159233-312F-879C-1210-6861808E20BE}"/>
              </a:ext>
            </a:extLst>
          </p:cNvPr>
          <p:cNvSpPr txBox="1"/>
          <p:nvPr/>
        </p:nvSpPr>
        <p:spPr>
          <a:xfrm>
            <a:off x="5018714" y="6073140"/>
            <a:ext cx="6128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</a:rPr>
              <a:t>NVIDIA </a:t>
            </a:r>
            <a:r>
              <a:rPr lang="ko-KR" altLang="en-US" sz="1000" dirty="0">
                <a:solidFill>
                  <a:schemeClr val="accent5"/>
                </a:solidFill>
              </a:rPr>
              <a:t>CUDA_C_Programming_Guide.pdf</a:t>
            </a:r>
            <a:r>
              <a:rPr lang="en-US" altLang="ko-KR" sz="1000" dirty="0">
                <a:solidFill>
                  <a:schemeClr val="accent5"/>
                </a:solidFill>
              </a:rPr>
              <a:t>, https://developer.nvidia.com/cuda-zone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53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Add&lt;&lt;&lt;32, 2&gt;&gt;&gt; </a:t>
            </a:r>
            <a:r>
              <a:rPr kumimoji="1" lang="ko-KR" altLang="en-US" dirty="0"/>
              <a:t>수행결과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연산횟수</a:t>
            </a:r>
            <a:r>
              <a:rPr kumimoji="1" lang="en-US" altLang="ko-KR" dirty="0"/>
              <a:t>: 64 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32 index </a:t>
            </a:r>
            <a:r>
              <a:rPr kumimoji="1" lang="ko-KR" altLang="en-US" dirty="0"/>
              <a:t>이후부터 계산결과가 반영되지 않음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Device </a:t>
            </a:r>
            <a:r>
              <a:rPr kumimoji="1" lang="ko-KR" altLang="en-US" dirty="0"/>
              <a:t>함수 내부 동작 </a:t>
            </a:r>
            <a:r>
              <a:rPr kumimoji="1" lang="en-US" altLang="ko-KR" dirty="0" err="1"/>
              <a:t>printf</a:t>
            </a:r>
            <a:r>
              <a:rPr kumimoji="1" lang="en-US" altLang="ko-KR" dirty="0"/>
              <a:t> </a:t>
            </a:r>
            <a:r>
              <a:rPr kumimoji="1" lang="ko-KR" altLang="en-US" dirty="0"/>
              <a:t>추가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A795CC-EE8D-BD32-B32F-5F91DB4A8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0" y="927088"/>
            <a:ext cx="3155610" cy="4882885"/>
          </a:xfrm>
          <a:prstGeom prst="rect">
            <a:avLst/>
          </a:prstGeom>
        </p:spPr>
      </p:pic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316B8C18-AE68-8428-A9C5-B4DA7FD39A14}"/>
              </a:ext>
            </a:extLst>
          </p:cNvPr>
          <p:cNvSpPr/>
          <p:nvPr/>
        </p:nvSpPr>
        <p:spPr>
          <a:xfrm>
            <a:off x="7452360" y="933710"/>
            <a:ext cx="502920" cy="2624830"/>
          </a:xfrm>
          <a:prstGeom prst="leftBrace">
            <a:avLst>
              <a:gd name="adj1" fmla="val 8333"/>
              <a:gd name="adj2" fmla="val 49711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96BC65-0DC7-CDAA-8E61-5A13D637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139" y="5753100"/>
            <a:ext cx="2813979" cy="655746"/>
          </a:xfrm>
          <a:prstGeom prst="rect">
            <a:avLst/>
          </a:prstGeom>
        </p:spPr>
      </p:pic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F1694DFD-E4D0-C960-8D5D-0C7C0C2FF3EE}"/>
              </a:ext>
            </a:extLst>
          </p:cNvPr>
          <p:cNvSpPr/>
          <p:nvPr/>
        </p:nvSpPr>
        <p:spPr>
          <a:xfrm>
            <a:off x="7463790" y="3565162"/>
            <a:ext cx="502920" cy="2843684"/>
          </a:xfrm>
          <a:prstGeom prst="leftBrace">
            <a:avLst>
              <a:gd name="adj1" fmla="val 8333"/>
              <a:gd name="adj2" fmla="val 49711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30F07-834B-A1FB-C565-0EE9641F60C9}"/>
              </a:ext>
            </a:extLst>
          </p:cNvPr>
          <p:cNvSpPr txBox="1"/>
          <p:nvPr/>
        </p:nvSpPr>
        <p:spPr>
          <a:xfrm>
            <a:off x="5387338" y="2092237"/>
            <a:ext cx="381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0 ~ 32 Block * 2 thread</a:t>
            </a:r>
            <a:endParaRPr lang="ko-KR" altLang="en-US" sz="1400" b="1" i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286910-83AC-24CC-77EF-EA5CC3DB29B7}"/>
              </a:ext>
            </a:extLst>
          </p:cNvPr>
          <p:cNvSpPr/>
          <p:nvPr/>
        </p:nvSpPr>
        <p:spPr>
          <a:xfrm>
            <a:off x="10020301" y="3611880"/>
            <a:ext cx="1113447" cy="2796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03A248-044E-64CE-B009-52CA4F46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50" y="3808557"/>
            <a:ext cx="5696745" cy="10097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D93978-7BCA-960A-946C-1C4E70A75C6D}"/>
              </a:ext>
            </a:extLst>
          </p:cNvPr>
          <p:cNvSpPr/>
          <p:nvPr/>
        </p:nvSpPr>
        <p:spPr>
          <a:xfrm>
            <a:off x="841548" y="4298213"/>
            <a:ext cx="5696745" cy="250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8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동일한 덧셈연산이 </a:t>
            </a:r>
            <a:r>
              <a:rPr kumimoji="1" lang="en-US" altLang="ko-KR" dirty="0"/>
              <a:t>2</a:t>
            </a:r>
            <a:r>
              <a:rPr kumimoji="1" lang="ko-KR" altLang="en-US" dirty="0" err="1"/>
              <a:t>회씩</a:t>
            </a:r>
            <a:r>
              <a:rPr kumimoji="1" lang="ko-KR" altLang="en-US" dirty="0"/>
              <a:t> </a:t>
            </a:r>
            <a:r>
              <a:rPr kumimoji="1" lang="en-US" altLang="ko-KR" dirty="0"/>
              <a:t>32</a:t>
            </a:r>
            <a:r>
              <a:rPr kumimoji="1" lang="ko-KR" altLang="en-US" dirty="0"/>
              <a:t>번 수행됨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</a:t>
            </a:r>
            <a:r>
              <a:rPr kumimoji="1" lang="ko-KR" altLang="en-US" dirty="0"/>
              <a:t>에 동일한 계산 결과값이 </a:t>
            </a:r>
            <a:r>
              <a:rPr kumimoji="1" lang="en-US" altLang="ko-KR" dirty="0"/>
              <a:t>overwrite</a:t>
            </a:r>
          </a:p>
          <a:p>
            <a:pPr lvl="1"/>
            <a:r>
              <a:rPr kumimoji="1" lang="en-US" altLang="ko-KR" dirty="0"/>
              <a:t>[31] </a:t>
            </a:r>
            <a:r>
              <a:rPr kumimoji="1" lang="ko-KR" altLang="en-US" dirty="0"/>
              <a:t>이후 덧셈 연산이 수행되지 않고 종료됨 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7919CE-83FA-73DD-8604-0A5333A77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14" y="986898"/>
            <a:ext cx="2363709" cy="5290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B900B7-D5A4-B82F-6FC2-5778347B0E50}"/>
              </a:ext>
            </a:extLst>
          </p:cNvPr>
          <p:cNvSpPr/>
          <p:nvPr/>
        </p:nvSpPr>
        <p:spPr>
          <a:xfrm>
            <a:off x="8472248" y="1078338"/>
            <a:ext cx="2256712" cy="224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6666AD-6E1B-4C0B-5D28-10D3D658B502}"/>
              </a:ext>
            </a:extLst>
          </p:cNvPr>
          <p:cNvSpPr/>
          <p:nvPr/>
        </p:nvSpPr>
        <p:spPr>
          <a:xfrm>
            <a:off x="8472248" y="1634598"/>
            <a:ext cx="2256712" cy="224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BEC5F49-4A63-B4BE-C34C-C029558ECA4A}"/>
              </a:ext>
            </a:extLst>
          </p:cNvPr>
          <p:cNvGraphicFramePr>
            <a:graphicFrameLocks noGrp="1"/>
          </p:cNvGraphicFramePr>
          <p:nvPr/>
        </p:nvGraphicFramePr>
        <p:xfrm>
          <a:off x="445707" y="5061338"/>
          <a:ext cx="377827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25443753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16613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53476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5305443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8963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194095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737021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055463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9303863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3788861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0580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375923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502545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963861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7432223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004431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525289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338696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1985960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870292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886163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6210196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340509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740797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9252142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5375841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96189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2469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11128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02057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0000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1859847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97312"/>
                  </a:ext>
                </a:extLst>
              </a:tr>
            </a:tbl>
          </a:graphicData>
        </a:graphic>
      </p:graphicFrame>
      <p:graphicFrame>
        <p:nvGraphicFramePr>
          <p:cNvPr id="28" name="표 23">
            <a:extLst>
              <a:ext uri="{FF2B5EF4-FFF2-40B4-BE49-F238E27FC236}">
                <a16:creationId xmlns:a16="http://schemas.microsoft.com/office/drawing/2014/main" id="{BBD610DF-F807-4A3F-6E20-946F5587F859}"/>
              </a:ext>
            </a:extLst>
          </p:cNvPr>
          <p:cNvGraphicFramePr>
            <a:graphicFrameLocks noGrp="1"/>
          </p:cNvGraphicFramePr>
          <p:nvPr/>
        </p:nvGraphicFramePr>
        <p:xfrm>
          <a:off x="369507" y="3738726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29" name="표 23">
            <a:extLst>
              <a:ext uri="{FF2B5EF4-FFF2-40B4-BE49-F238E27FC236}">
                <a16:creationId xmlns:a16="http://schemas.microsoft.com/office/drawing/2014/main" id="{F9978D3C-390D-75C2-A0EE-74112CD63C0C}"/>
              </a:ext>
            </a:extLst>
          </p:cNvPr>
          <p:cNvGraphicFramePr>
            <a:graphicFrameLocks noGrp="1"/>
          </p:cNvGraphicFramePr>
          <p:nvPr/>
        </p:nvGraphicFramePr>
        <p:xfrm>
          <a:off x="369506" y="4352302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7AF70B-60EA-00BD-A736-B3AF6EF14BE7}"/>
              </a:ext>
            </a:extLst>
          </p:cNvPr>
          <p:cNvCxnSpPr>
            <a:cxnSpLocks/>
          </p:cNvCxnSpPr>
          <p:nvPr/>
        </p:nvCxnSpPr>
        <p:spPr>
          <a:xfrm>
            <a:off x="4249337" y="3707014"/>
            <a:ext cx="0" cy="136215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F9FB397-437B-FCA3-1293-96CC47F05D9A}"/>
              </a:ext>
            </a:extLst>
          </p:cNvPr>
          <p:cNvGraphicFramePr>
            <a:graphicFrameLocks noGrp="1"/>
          </p:cNvGraphicFramePr>
          <p:nvPr/>
        </p:nvGraphicFramePr>
        <p:xfrm>
          <a:off x="369505" y="4969484"/>
          <a:ext cx="377827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25443753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16613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53476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5305443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8963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194095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737021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055463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9303863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3788861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0580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375923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502545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963861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7432223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004431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525289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338696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1985960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870292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886163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6210196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340509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740797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9252142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5375841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96189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2469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11128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02057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0000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1859847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9731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13B7282D-2603-03EB-EF28-C67F4A3744E7}"/>
              </a:ext>
            </a:extLst>
          </p:cNvPr>
          <p:cNvSpPr txBox="1"/>
          <p:nvPr/>
        </p:nvSpPr>
        <p:spPr>
          <a:xfrm>
            <a:off x="272541" y="33991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1E2F81-31ED-ACDC-F0AF-2C4AB7F9A964}"/>
              </a:ext>
            </a:extLst>
          </p:cNvPr>
          <p:cNvSpPr txBox="1"/>
          <p:nvPr/>
        </p:nvSpPr>
        <p:spPr>
          <a:xfrm>
            <a:off x="293005" y="40106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B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E1600-A7A1-B5E0-19A7-728BF594A1CA}"/>
              </a:ext>
            </a:extLst>
          </p:cNvPr>
          <p:cNvSpPr txBox="1"/>
          <p:nvPr/>
        </p:nvSpPr>
        <p:spPr>
          <a:xfrm>
            <a:off x="293005" y="463565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&lt;&lt;&lt;32,2&gt;&gt;&gt;add(A,B,C)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E2D470-1521-DD5C-B63E-4F8C4997EA3C}"/>
              </a:ext>
            </a:extLst>
          </p:cNvPr>
          <p:cNvSpPr txBox="1"/>
          <p:nvPr/>
        </p:nvSpPr>
        <p:spPr>
          <a:xfrm>
            <a:off x="3932583" y="335896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[31]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6C265876-03B8-D163-5C9A-2FB067C0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080671"/>
              </p:ext>
            </p:extLst>
          </p:nvPr>
        </p:nvGraphicFramePr>
        <p:xfrm>
          <a:off x="369504" y="5867925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89DCC9-0E89-F2D4-B27E-0C2B4C1819C6}"/>
              </a:ext>
            </a:extLst>
          </p:cNvPr>
          <p:cNvSpPr txBox="1"/>
          <p:nvPr/>
        </p:nvSpPr>
        <p:spPr>
          <a:xfrm>
            <a:off x="286263" y="553502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5ADFB49-3A92-D018-E16B-DF1C8C0E1F56}"/>
              </a:ext>
            </a:extLst>
          </p:cNvPr>
          <p:cNvSpPr/>
          <p:nvPr/>
        </p:nvSpPr>
        <p:spPr>
          <a:xfrm>
            <a:off x="2071099" y="537367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1C419309-887E-F90D-956B-9A074F7BF371}"/>
              </a:ext>
            </a:extLst>
          </p:cNvPr>
          <p:cNvSpPr/>
          <p:nvPr/>
        </p:nvSpPr>
        <p:spPr>
          <a:xfrm rot="18993886">
            <a:off x="5929549" y="5077998"/>
            <a:ext cx="254637" cy="260453"/>
          </a:xfrm>
          <a:prstGeom prst="plus">
            <a:avLst>
              <a:gd name="adj" fmla="val 4169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93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동일한 덧셈연산이 </a:t>
            </a:r>
            <a:r>
              <a:rPr kumimoji="1" lang="en-US" altLang="ko-KR" dirty="0"/>
              <a:t>2</a:t>
            </a:r>
            <a:r>
              <a:rPr kumimoji="1" lang="ko-KR" altLang="en-US" dirty="0" err="1"/>
              <a:t>회씩</a:t>
            </a:r>
            <a:r>
              <a:rPr kumimoji="1" lang="ko-KR" altLang="en-US" dirty="0"/>
              <a:t> </a:t>
            </a:r>
            <a:r>
              <a:rPr kumimoji="1" lang="en-US" altLang="ko-KR" dirty="0"/>
              <a:t>32</a:t>
            </a:r>
            <a:r>
              <a:rPr kumimoji="1" lang="ko-KR" altLang="en-US" dirty="0"/>
              <a:t>번 수행됨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</a:t>
            </a:r>
            <a:r>
              <a:rPr kumimoji="1" lang="ko-KR" altLang="en-US" dirty="0"/>
              <a:t>에 동일한 계산 결과값이 </a:t>
            </a:r>
            <a:r>
              <a:rPr kumimoji="1" lang="en-US" altLang="ko-KR" dirty="0"/>
              <a:t>overwrite</a:t>
            </a:r>
          </a:p>
          <a:p>
            <a:pPr lvl="1"/>
            <a:r>
              <a:rPr kumimoji="1" lang="en-US" altLang="ko-KR" dirty="0"/>
              <a:t>[31] </a:t>
            </a:r>
            <a:r>
              <a:rPr kumimoji="1" lang="ko-KR" altLang="en-US" dirty="0"/>
              <a:t>이후 덧셈 연산이 수행되지 않고 종료됨 </a:t>
            </a:r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graphicFrame>
        <p:nvGraphicFramePr>
          <p:cNvPr id="28" name="표 23">
            <a:extLst>
              <a:ext uri="{FF2B5EF4-FFF2-40B4-BE49-F238E27FC236}">
                <a16:creationId xmlns:a16="http://schemas.microsoft.com/office/drawing/2014/main" id="{BBD610DF-F807-4A3F-6E20-946F5587F859}"/>
              </a:ext>
            </a:extLst>
          </p:cNvPr>
          <p:cNvGraphicFramePr>
            <a:graphicFrameLocks noGrp="1"/>
          </p:cNvGraphicFramePr>
          <p:nvPr/>
        </p:nvGraphicFramePr>
        <p:xfrm>
          <a:off x="369507" y="3738726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29" name="표 23">
            <a:extLst>
              <a:ext uri="{FF2B5EF4-FFF2-40B4-BE49-F238E27FC236}">
                <a16:creationId xmlns:a16="http://schemas.microsoft.com/office/drawing/2014/main" id="{F9978D3C-390D-75C2-A0EE-74112CD63C0C}"/>
              </a:ext>
            </a:extLst>
          </p:cNvPr>
          <p:cNvGraphicFramePr>
            <a:graphicFrameLocks noGrp="1"/>
          </p:cNvGraphicFramePr>
          <p:nvPr/>
        </p:nvGraphicFramePr>
        <p:xfrm>
          <a:off x="369506" y="4352302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F9FB397-437B-FCA3-1293-96CC47F05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19035"/>
              </p:ext>
            </p:extLst>
          </p:nvPr>
        </p:nvGraphicFramePr>
        <p:xfrm>
          <a:off x="369505" y="4969484"/>
          <a:ext cx="377827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25443753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16613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53476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5305443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8963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194095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737021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055463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9303863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3788861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0580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375923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502545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963861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7432223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004431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525289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338696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1985960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870292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886163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6210196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340509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740797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9252142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5375841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96189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2469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11128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02057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0000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1859847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9731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13B7282D-2603-03EB-EF28-C67F4A3744E7}"/>
              </a:ext>
            </a:extLst>
          </p:cNvPr>
          <p:cNvSpPr txBox="1"/>
          <p:nvPr/>
        </p:nvSpPr>
        <p:spPr>
          <a:xfrm>
            <a:off x="272541" y="33991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1E2F81-31ED-ACDC-F0AF-2C4AB7F9A964}"/>
              </a:ext>
            </a:extLst>
          </p:cNvPr>
          <p:cNvSpPr txBox="1"/>
          <p:nvPr/>
        </p:nvSpPr>
        <p:spPr>
          <a:xfrm>
            <a:off x="293005" y="40106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B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E1600-A7A1-B5E0-19A7-728BF594A1CA}"/>
              </a:ext>
            </a:extLst>
          </p:cNvPr>
          <p:cNvSpPr txBox="1"/>
          <p:nvPr/>
        </p:nvSpPr>
        <p:spPr>
          <a:xfrm>
            <a:off x="293005" y="463565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&lt;&lt;&lt;64,1&gt;&gt;&gt;add(A,B,C)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6C265876-03B8-D163-5C9A-2FB067C0AFA7}"/>
              </a:ext>
            </a:extLst>
          </p:cNvPr>
          <p:cNvGraphicFramePr>
            <a:graphicFrameLocks noGrp="1"/>
          </p:cNvGraphicFramePr>
          <p:nvPr/>
        </p:nvGraphicFramePr>
        <p:xfrm>
          <a:off x="369504" y="5867925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89DCC9-0E89-F2D4-B27E-0C2B4C1819C6}"/>
              </a:ext>
            </a:extLst>
          </p:cNvPr>
          <p:cNvSpPr txBox="1"/>
          <p:nvPr/>
        </p:nvSpPr>
        <p:spPr>
          <a:xfrm>
            <a:off x="286263" y="553502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5ADFB49-3A92-D018-E16B-DF1C8C0E1F56}"/>
              </a:ext>
            </a:extLst>
          </p:cNvPr>
          <p:cNvSpPr/>
          <p:nvPr/>
        </p:nvSpPr>
        <p:spPr>
          <a:xfrm>
            <a:off x="2071099" y="537367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23">
            <a:extLst>
              <a:ext uri="{FF2B5EF4-FFF2-40B4-BE49-F238E27FC236}">
                <a16:creationId xmlns:a16="http://schemas.microsoft.com/office/drawing/2014/main" id="{09EE2533-A5DF-3B91-BCAB-38548129D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01447"/>
              </p:ext>
            </p:extLst>
          </p:nvPr>
        </p:nvGraphicFramePr>
        <p:xfrm>
          <a:off x="369503" y="4969484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DE74D75-0AB5-2D33-3A67-38621278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83" y="1421443"/>
            <a:ext cx="3036318" cy="48307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560B7F-BCCD-C0E8-B541-9B6FA20C9299}"/>
              </a:ext>
            </a:extLst>
          </p:cNvPr>
          <p:cNvSpPr/>
          <p:nvPr/>
        </p:nvSpPr>
        <p:spPr>
          <a:xfrm>
            <a:off x="8034819" y="3147060"/>
            <a:ext cx="2960841" cy="3105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47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/>
              <a:t>현재 코드에서는 생성한 </a:t>
            </a:r>
            <a:r>
              <a:rPr kumimoji="1" lang="en-US" altLang="ko-KR" sz="2000" dirty="0"/>
              <a:t>Block index</a:t>
            </a:r>
            <a:r>
              <a:rPr kumimoji="1" lang="ko-KR" altLang="en-US" sz="2000" dirty="0"/>
              <a:t>로 배열을 참조하여 연산 병렬처리</a:t>
            </a:r>
            <a:endParaRPr kumimoji="1" lang="en-US" altLang="ko-KR" sz="2000" dirty="0"/>
          </a:p>
          <a:p>
            <a:r>
              <a:rPr kumimoji="1" lang="en-US" altLang="ko-KR" sz="2000" dirty="0"/>
              <a:t>Thread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index</a:t>
            </a:r>
            <a:r>
              <a:rPr kumimoji="1" lang="ko-KR" altLang="en-US" sz="2000" dirty="0"/>
              <a:t>를 참조하여 하나의 </a:t>
            </a:r>
            <a:r>
              <a:rPr kumimoji="1" lang="en-US" altLang="ko-KR" sz="2000" dirty="0"/>
              <a:t>Block</a:t>
            </a:r>
            <a:r>
              <a:rPr kumimoji="1" lang="ko-KR" altLang="en-US" sz="2000" dirty="0"/>
              <a:t>에서 여러 배열을 참조하도록 변경 </a:t>
            </a:r>
            <a:endParaRPr kumimoji="1" lang="en-US" altLang="ko-KR" sz="1600" dirty="0"/>
          </a:p>
          <a:p>
            <a:pPr lvl="1"/>
            <a:r>
              <a:rPr kumimoji="1" lang="en-US" altLang="ko-KR" sz="1600" dirty="0" err="1">
                <a:latin typeface="Consolas" panose="020B0609020204030204" pitchFamily="49" charset="0"/>
              </a:rPr>
              <a:t>threadIdx.x</a:t>
            </a:r>
            <a:r>
              <a:rPr kumimoji="1" lang="en-US" altLang="ko-KR" sz="1600" dirty="0">
                <a:latin typeface="Consolas" panose="020B0609020204030204" pitchFamily="49" charset="0"/>
              </a:rPr>
              <a:t> 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 블록 내 쓰레드 인덱스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전화번호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 err="1">
                <a:latin typeface="Consolas" panose="020B0609020204030204" pitchFamily="49" charset="0"/>
              </a:rPr>
              <a:t>blockIdx.x</a:t>
            </a:r>
            <a:r>
              <a:rPr kumimoji="1" lang="ko-KR" altLang="en-US" sz="1600" dirty="0">
                <a:latin typeface="Consolas" panose="020B0609020204030204" pitchFamily="49" charset="0"/>
              </a:rPr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블록 인덱스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지역번호</a:t>
            </a:r>
            <a:r>
              <a:rPr kumimoji="1" lang="en-US" altLang="ko-KR" sz="1600" dirty="0"/>
              <a:t>)</a:t>
            </a:r>
          </a:p>
          <a:p>
            <a:pPr lvl="1"/>
            <a:r>
              <a:rPr kumimoji="1" lang="en-US" altLang="ko-KR" sz="1600" dirty="0" err="1">
                <a:latin typeface="Consolas" panose="020B0609020204030204" pitchFamily="49" charset="0"/>
              </a:rPr>
              <a:t>blockDim.x</a:t>
            </a:r>
            <a:r>
              <a:rPr kumimoji="1" lang="ko-KR" altLang="en-US" sz="1600" dirty="0">
                <a:latin typeface="Consolas" panose="020B0609020204030204" pitchFamily="49" charset="0"/>
              </a:rPr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블록의 쓰레드 개수</a:t>
            </a:r>
            <a:endParaRPr kumimoji="1" lang="en-US" altLang="ko-KR" sz="1600" dirty="0"/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=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blockIdx.x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*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blockDim.x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+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threadIdx.x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6AAA0B-725C-FD61-B010-D8B981D35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8" b="62754"/>
          <a:stretch/>
        </p:blipFill>
        <p:spPr>
          <a:xfrm>
            <a:off x="806925" y="3781425"/>
            <a:ext cx="5277587" cy="376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B9FAF7-CBFC-368A-6275-991AFBFB8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5" y="5083069"/>
            <a:ext cx="5277587" cy="847843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C585429B-455B-9D34-DE61-52FEF03B188F}"/>
              </a:ext>
            </a:extLst>
          </p:cNvPr>
          <p:cNvSpPr/>
          <p:nvPr/>
        </p:nvSpPr>
        <p:spPr>
          <a:xfrm>
            <a:off x="3152406" y="4367886"/>
            <a:ext cx="304800" cy="504825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EDD24-B7D5-DAA6-4A07-5A8EB2A7D134}"/>
              </a:ext>
            </a:extLst>
          </p:cNvPr>
          <p:cNvSpPr txBox="1"/>
          <p:nvPr/>
        </p:nvSpPr>
        <p:spPr>
          <a:xfrm>
            <a:off x="6339045" y="2597490"/>
            <a:ext cx="599694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&lt;&lt;&lt;8, 4&gt;&gt;&gt;</a:t>
            </a:r>
          </a:p>
          <a:p>
            <a:r>
              <a:rPr lang="en-US" altLang="ko-KR" sz="1600" dirty="0"/>
              <a:t>0 = 0*4+0 -&gt; 0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0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1 = 0*4+1 -&gt; 0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1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2 = 0*4+2 -&gt; 0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2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3 = 0*4+3 -&gt; 0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3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4 = 0*4+4 -&gt; 1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0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5 = 1*4+0 -&gt; 1</a:t>
            </a:r>
            <a:r>
              <a:rPr lang="ko-KR" altLang="en-US" sz="1600" dirty="0"/>
              <a:t>번째 </a:t>
            </a:r>
            <a:r>
              <a:rPr lang="en-US" altLang="ko-KR" sz="1600" dirty="0"/>
              <a:t>Block</a:t>
            </a:r>
            <a:r>
              <a:rPr lang="ko-KR" altLang="en-US" sz="1600" dirty="0"/>
              <a:t>의 </a:t>
            </a:r>
            <a:r>
              <a:rPr lang="en-US" altLang="ko-KR" sz="1600" dirty="0"/>
              <a:t>1</a:t>
            </a:r>
            <a:r>
              <a:rPr lang="ko-KR" altLang="en-US" sz="1600" dirty="0"/>
              <a:t>번째 쓰레드가 참조할 인덱스</a:t>
            </a:r>
            <a:r>
              <a:rPr lang="en-US" altLang="ko-KR" sz="1600" dirty="0"/>
              <a:t> </a:t>
            </a:r>
          </a:p>
          <a:p>
            <a:endParaRPr lang="en-US" altLang="ko-KR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D9D65A00-2E6E-47D6-487B-3C0D99D65628}"/>
              </a:ext>
            </a:extLst>
          </p:cNvPr>
          <p:cNvSpPr/>
          <p:nvPr/>
        </p:nvSpPr>
        <p:spPr>
          <a:xfrm>
            <a:off x="8811336" y="4553661"/>
            <a:ext cx="439684" cy="739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762A6-A314-D82F-E56F-79592432ACA7}"/>
              </a:ext>
            </a:extLst>
          </p:cNvPr>
          <p:cNvSpPr txBox="1"/>
          <p:nvPr/>
        </p:nvSpPr>
        <p:spPr>
          <a:xfrm>
            <a:off x="7654630" y="5487770"/>
            <a:ext cx="319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동시 실행되는 쓰레드가  각각 다른 인덱스를 참조</a:t>
            </a:r>
          </a:p>
        </p:txBody>
      </p:sp>
    </p:spTree>
    <p:extLst>
      <p:ext uri="{BB962C8B-B14F-4D97-AF65-F5344CB8AC3E}">
        <p14:creationId xmlns:p14="http://schemas.microsoft.com/office/powerpoint/2010/main" val="304383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add&lt;&lt;&lt;2,32&gt;&gt;&gt; </a:t>
            </a:r>
            <a:r>
              <a:rPr kumimoji="1" lang="ko-KR" altLang="en-US" dirty="0"/>
              <a:t>결과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2(Block)*32(Thread) </a:t>
            </a:r>
            <a:r>
              <a:rPr kumimoji="1" lang="ko-KR" altLang="en-US" dirty="0"/>
              <a:t>쓰레드가 다른 값으로 병렬연산 수행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640C310-7F03-9C7E-8AC5-AED0B2BB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604" y="866127"/>
            <a:ext cx="3086654" cy="555726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45CFA-AC0C-7C9F-3CB8-2131889B8C74}"/>
              </a:ext>
            </a:extLst>
          </p:cNvPr>
          <p:cNvSpPr/>
          <p:nvPr/>
        </p:nvSpPr>
        <p:spPr>
          <a:xfrm>
            <a:off x="8471604" y="3377061"/>
            <a:ext cx="3086654" cy="3046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23">
            <a:extLst>
              <a:ext uri="{FF2B5EF4-FFF2-40B4-BE49-F238E27FC236}">
                <a16:creationId xmlns:a16="http://schemas.microsoft.com/office/drawing/2014/main" id="{E49909B0-F6B7-BCFD-D6BE-F2434539088F}"/>
              </a:ext>
            </a:extLst>
          </p:cNvPr>
          <p:cNvGraphicFramePr>
            <a:graphicFrameLocks noGrp="1"/>
          </p:cNvGraphicFramePr>
          <p:nvPr/>
        </p:nvGraphicFramePr>
        <p:xfrm>
          <a:off x="369507" y="3738726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44" name="표 23">
            <a:extLst>
              <a:ext uri="{FF2B5EF4-FFF2-40B4-BE49-F238E27FC236}">
                <a16:creationId xmlns:a16="http://schemas.microsoft.com/office/drawing/2014/main" id="{9AB8306A-6F44-5307-CE75-1AE655C5DC76}"/>
              </a:ext>
            </a:extLst>
          </p:cNvPr>
          <p:cNvGraphicFramePr>
            <a:graphicFrameLocks noGrp="1"/>
          </p:cNvGraphicFramePr>
          <p:nvPr/>
        </p:nvGraphicFramePr>
        <p:xfrm>
          <a:off x="369506" y="4352302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0E3ACA1A-21C7-4D5E-F82E-D41707064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131092"/>
              </p:ext>
            </p:extLst>
          </p:nvPr>
        </p:nvGraphicFramePr>
        <p:xfrm>
          <a:off x="369505" y="4969484"/>
          <a:ext cx="377827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25443753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16613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53476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5305443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8963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194095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737021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055463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9303863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3788861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0580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375923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502545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963861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7432223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004431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525289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338696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1985960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870292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886163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6210196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340509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740797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9252142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5375841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96189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2469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11128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02057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6000032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1859847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597312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28BFCAF-0B46-C3B6-23F8-B250ADC04277}"/>
              </a:ext>
            </a:extLst>
          </p:cNvPr>
          <p:cNvSpPr txBox="1"/>
          <p:nvPr/>
        </p:nvSpPr>
        <p:spPr>
          <a:xfrm>
            <a:off x="272541" y="33991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000B48-1A33-BF36-CADB-3550279A1F53}"/>
              </a:ext>
            </a:extLst>
          </p:cNvPr>
          <p:cNvSpPr txBox="1"/>
          <p:nvPr/>
        </p:nvSpPr>
        <p:spPr>
          <a:xfrm>
            <a:off x="293005" y="40106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B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C05F9-04E1-9BED-4754-138DFF8BC4DA}"/>
              </a:ext>
            </a:extLst>
          </p:cNvPr>
          <p:cNvSpPr txBox="1"/>
          <p:nvPr/>
        </p:nvSpPr>
        <p:spPr>
          <a:xfrm>
            <a:off x="293005" y="463565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&lt;&lt;&lt;2,32&gt;&gt;&gt;add(A,B,C)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49" name="표 23">
            <a:extLst>
              <a:ext uri="{FF2B5EF4-FFF2-40B4-BE49-F238E27FC236}">
                <a16:creationId xmlns:a16="http://schemas.microsoft.com/office/drawing/2014/main" id="{0A718710-0490-744A-208A-FA496EAA0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04966"/>
              </p:ext>
            </p:extLst>
          </p:nvPr>
        </p:nvGraphicFramePr>
        <p:xfrm>
          <a:off x="355782" y="6083511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B8A8A05-F292-BC84-AA94-EA07F1B43363}"/>
              </a:ext>
            </a:extLst>
          </p:cNvPr>
          <p:cNvSpPr txBox="1"/>
          <p:nvPr/>
        </p:nvSpPr>
        <p:spPr>
          <a:xfrm>
            <a:off x="272541" y="575061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381367B3-993D-A961-F3D9-CFC7D313A6BF}"/>
              </a:ext>
            </a:extLst>
          </p:cNvPr>
          <p:cNvSpPr/>
          <p:nvPr/>
        </p:nvSpPr>
        <p:spPr>
          <a:xfrm>
            <a:off x="2043655" y="5458077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23">
            <a:extLst>
              <a:ext uri="{FF2B5EF4-FFF2-40B4-BE49-F238E27FC236}">
                <a16:creationId xmlns:a16="http://schemas.microsoft.com/office/drawing/2014/main" id="{F88B142E-EE69-62C9-7C00-B8C7E9E00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60092"/>
              </p:ext>
            </p:extLst>
          </p:nvPr>
        </p:nvGraphicFramePr>
        <p:xfrm>
          <a:off x="369503" y="4969484"/>
          <a:ext cx="366020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54" name="표 23">
            <a:extLst>
              <a:ext uri="{FF2B5EF4-FFF2-40B4-BE49-F238E27FC236}">
                <a16:creationId xmlns:a16="http://schemas.microsoft.com/office/drawing/2014/main" id="{84A9717A-FDC5-F0D3-E75D-18E9A9E62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127328"/>
              </p:ext>
            </p:extLst>
          </p:nvPr>
        </p:nvGraphicFramePr>
        <p:xfrm>
          <a:off x="4254469" y="4974208"/>
          <a:ext cx="366020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6535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9607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82EAFFD1-10D3-A3FD-0C2E-8EFF840E93B4}"/>
              </a:ext>
            </a:extLst>
          </p:cNvPr>
          <p:cNvSpPr/>
          <p:nvPr/>
        </p:nvSpPr>
        <p:spPr>
          <a:xfrm>
            <a:off x="5921071" y="543476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35233F-2BB6-173F-191C-CE377BF68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31" y="2041943"/>
            <a:ext cx="6109246" cy="12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6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add&lt;&lt;&lt;32,2&gt;&gt;&gt; </a:t>
            </a:r>
            <a:r>
              <a:rPr kumimoji="1" lang="ko-KR" altLang="en-US" dirty="0"/>
              <a:t>결과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32(Block)*2(Thread) </a:t>
            </a:r>
            <a:r>
              <a:rPr kumimoji="1" lang="ko-KR" altLang="en-US" dirty="0"/>
              <a:t>쓰레드가 다른 값으로 병렬연산 수행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640C310-7F03-9C7E-8AC5-AED0B2BB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604" y="866127"/>
            <a:ext cx="3086654" cy="555726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045CFA-AC0C-7C9F-3CB8-2131889B8C74}"/>
              </a:ext>
            </a:extLst>
          </p:cNvPr>
          <p:cNvSpPr/>
          <p:nvPr/>
        </p:nvSpPr>
        <p:spPr>
          <a:xfrm>
            <a:off x="8471604" y="3377061"/>
            <a:ext cx="3086654" cy="3046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23">
            <a:extLst>
              <a:ext uri="{FF2B5EF4-FFF2-40B4-BE49-F238E27FC236}">
                <a16:creationId xmlns:a16="http://schemas.microsoft.com/office/drawing/2014/main" id="{E49909B0-F6B7-BCFD-D6BE-F2434539088F}"/>
              </a:ext>
            </a:extLst>
          </p:cNvPr>
          <p:cNvGraphicFramePr>
            <a:graphicFrameLocks noGrp="1"/>
          </p:cNvGraphicFramePr>
          <p:nvPr/>
        </p:nvGraphicFramePr>
        <p:xfrm>
          <a:off x="369507" y="3738726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graphicFrame>
        <p:nvGraphicFramePr>
          <p:cNvPr id="44" name="표 23">
            <a:extLst>
              <a:ext uri="{FF2B5EF4-FFF2-40B4-BE49-F238E27FC236}">
                <a16:creationId xmlns:a16="http://schemas.microsoft.com/office/drawing/2014/main" id="{9AB8306A-6F44-5307-CE75-1AE655C5DC76}"/>
              </a:ext>
            </a:extLst>
          </p:cNvPr>
          <p:cNvGraphicFramePr>
            <a:graphicFrameLocks noGrp="1"/>
          </p:cNvGraphicFramePr>
          <p:nvPr/>
        </p:nvGraphicFramePr>
        <p:xfrm>
          <a:off x="369506" y="4352302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28BFCAF-0B46-C3B6-23F8-B250ADC04277}"/>
              </a:ext>
            </a:extLst>
          </p:cNvPr>
          <p:cNvSpPr txBox="1"/>
          <p:nvPr/>
        </p:nvSpPr>
        <p:spPr>
          <a:xfrm>
            <a:off x="272541" y="33991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A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000B48-1A33-BF36-CADB-3550279A1F53}"/>
              </a:ext>
            </a:extLst>
          </p:cNvPr>
          <p:cNvSpPr txBox="1"/>
          <p:nvPr/>
        </p:nvSpPr>
        <p:spPr>
          <a:xfrm>
            <a:off x="293005" y="401060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B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AC05F9-04E1-9BED-4754-138DFF8BC4DA}"/>
              </a:ext>
            </a:extLst>
          </p:cNvPr>
          <p:cNvSpPr txBox="1"/>
          <p:nvPr/>
        </p:nvSpPr>
        <p:spPr>
          <a:xfrm>
            <a:off x="293005" y="463565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&lt;&lt;&lt;32,2&gt;&gt;&gt;add(A,B,C)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49" name="표 23">
            <a:extLst>
              <a:ext uri="{FF2B5EF4-FFF2-40B4-BE49-F238E27FC236}">
                <a16:creationId xmlns:a16="http://schemas.microsoft.com/office/drawing/2014/main" id="{0A718710-0490-744A-208A-FA496EAA0C6F}"/>
              </a:ext>
            </a:extLst>
          </p:cNvPr>
          <p:cNvGraphicFramePr>
            <a:graphicFrameLocks noGrp="1"/>
          </p:cNvGraphicFramePr>
          <p:nvPr/>
        </p:nvGraphicFramePr>
        <p:xfrm>
          <a:off x="355782" y="6083511"/>
          <a:ext cx="7556545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85">
                  <a:extLst>
                    <a:ext uri="{9D8B030D-6E8A-4147-A177-3AD203B41FA5}">
                      <a16:colId xmlns:a16="http://schemas.microsoft.com/office/drawing/2014/main" val="1144408963"/>
                    </a:ext>
                  </a:extLst>
                </a:gridCol>
                <a:gridCol w="102458">
                  <a:extLst>
                    <a:ext uri="{9D8B030D-6E8A-4147-A177-3AD203B41FA5}">
                      <a16:colId xmlns:a16="http://schemas.microsoft.com/office/drawing/2014/main" val="302058598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295770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055453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54213087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9645761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2751872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891895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266365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846708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6772092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6479899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3916099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8934732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2035944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15015015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66086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4311706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347971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8088307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162221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1940514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200663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83709764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36360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08664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0482640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9069157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225750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4270318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2901494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0287064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7732018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166699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730043881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9337193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1591159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74289364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4770971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116158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0885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00697616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8788866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53314528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36684793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5909644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22729025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28747510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7440006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621495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03875453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60293416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390842843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13273061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52230193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4515445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464469663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83515125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5199479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844760298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95800982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1398927104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378272097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2208341269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6045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B8A8A05-F292-BC84-AA94-EA07F1B43363}"/>
              </a:ext>
            </a:extLst>
          </p:cNvPr>
          <p:cNvSpPr txBox="1"/>
          <p:nvPr/>
        </p:nvSpPr>
        <p:spPr>
          <a:xfrm>
            <a:off x="272541" y="575061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cudaMalloc</a:t>
            </a:r>
            <a:r>
              <a:rPr lang="en-US" altLang="ko-KR" dirty="0">
                <a:latin typeface="Consolas" panose="020B0609020204030204" pitchFamily="49" charset="0"/>
              </a:rPr>
              <a:t> C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381367B3-993D-A961-F3D9-CFC7D313A6BF}"/>
              </a:ext>
            </a:extLst>
          </p:cNvPr>
          <p:cNvSpPr/>
          <p:nvPr/>
        </p:nvSpPr>
        <p:spPr>
          <a:xfrm>
            <a:off x="374662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C473A4-9A18-E0FC-850C-57A5AB64A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080684"/>
              </p:ext>
            </p:extLst>
          </p:nvPr>
        </p:nvGraphicFramePr>
        <p:xfrm>
          <a:off x="369506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D38790-879B-6FC7-B179-B417B4EBC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52922"/>
              </p:ext>
            </p:extLst>
          </p:nvPr>
        </p:nvGraphicFramePr>
        <p:xfrm>
          <a:off x="690148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7725D43-B031-7F5A-9D1B-F41BF8279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293956"/>
              </p:ext>
            </p:extLst>
          </p:nvPr>
        </p:nvGraphicFramePr>
        <p:xfrm>
          <a:off x="1010790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ABC441-27F0-8EB8-7788-FE4E8F42C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84815"/>
              </p:ext>
            </p:extLst>
          </p:nvPr>
        </p:nvGraphicFramePr>
        <p:xfrm>
          <a:off x="1331432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C49E37-95B9-7662-3657-B9C22928C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41095"/>
              </p:ext>
            </p:extLst>
          </p:nvPr>
        </p:nvGraphicFramePr>
        <p:xfrm>
          <a:off x="1661451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AACA4BD-3933-E992-FAD1-E0AFA937F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18700"/>
              </p:ext>
            </p:extLst>
          </p:nvPr>
        </p:nvGraphicFramePr>
        <p:xfrm>
          <a:off x="1982093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7365E9-AFDA-7589-8136-6A9A692AA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741446"/>
              </p:ext>
            </p:extLst>
          </p:nvPr>
        </p:nvGraphicFramePr>
        <p:xfrm>
          <a:off x="2302735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6B679A5-C2E9-0E74-C25D-DEC744679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114731"/>
              </p:ext>
            </p:extLst>
          </p:nvPr>
        </p:nvGraphicFramePr>
        <p:xfrm>
          <a:off x="2623377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9C6DE39-4677-6ED4-56F9-D303EF895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696873"/>
              </p:ext>
            </p:extLst>
          </p:nvPr>
        </p:nvGraphicFramePr>
        <p:xfrm>
          <a:off x="2938496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8A4E0AF-E15D-94AF-C6D9-36940D5A2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770426"/>
              </p:ext>
            </p:extLst>
          </p:nvPr>
        </p:nvGraphicFramePr>
        <p:xfrm>
          <a:off x="3259138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10B0834-754F-BE03-2A42-26AA49AE5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15340"/>
              </p:ext>
            </p:extLst>
          </p:nvPr>
        </p:nvGraphicFramePr>
        <p:xfrm>
          <a:off x="3579780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95DA4D6-AE89-619D-FADB-0A83ECC63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962790"/>
              </p:ext>
            </p:extLst>
          </p:nvPr>
        </p:nvGraphicFramePr>
        <p:xfrm>
          <a:off x="3900422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FD71A60-02DC-AECA-4F24-13966A0FD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13053"/>
              </p:ext>
            </p:extLst>
          </p:nvPr>
        </p:nvGraphicFramePr>
        <p:xfrm>
          <a:off x="4230441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CE5290-C72F-244E-EA25-4E28238B7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6000"/>
              </p:ext>
            </p:extLst>
          </p:nvPr>
        </p:nvGraphicFramePr>
        <p:xfrm>
          <a:off x="4551083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ABBD777-0276-1440-9B09-0EEAE4E42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75142"/>
              </p:ext>
            </p:extLst>
          </p:nvPr>
        </p:nvGraphicFramePr>
        <p:xfrm>
          <a:off x="4871725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18F8900-ACEE-85C1-C426-24CB6B1C6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71482"/>
              </p:ext>
            </p:extLst>
          </p:nvPr>
        </p:nvGraphicFramePr>
        <p:xfrm>
          <a:off x="5192367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A434CE1-B932-CF81-B3FD-A8576459F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029724"/>
              </p:ext>
            </p:extLst>
          </p:nvPr>
        </p:nvGraphicFramePr>
        <p:xfrm>
          <a:off x="5513009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06CA6E1-56D8-E0D5-7231-50A6FF8D9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939116"/>
              </p:ext>
            </p:extLst>
          </p:nvPr>
        </p:nvGraphicFramePr>
        <p:xfrm>
          <a:off x="5833651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9131256-E634-78D2-45A3-374506DC0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970431"/>
              </p:ext>
            </p:extLst>
          </p:nvPr>
        </p:nvGraphicFramePr>
        <p:xfrm>
          <a:off x="6154293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5CC129B-FADB-BE7E-CC0B-9909C1ADC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986447"/>
              </p:ext>
            </p:extLst>
          </p:nvPr>
        </p:nvGraphicFramePr>
        <p:xfrm>
          <a:off x="6474935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98A39E3-9A5F-C25F-9B10-3AE5B8EFF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71935"/>
              </p:ext>
            </p:extLst>
          </p:nvPr>
        </p:nvGraphicFramePr>
        <p:xfrm>
          <a:off x="6804954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844972EC-5A66-81DE-2FBD-FDBDD4F29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00212"/>
              </p:ext>
            </p:extLst>
          </p:nvPr>
        </p:nvGraphicFramePr>
        <p:xfrm>
          <a:off x="7125596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7911F1D-C524-1CA4-BE8A-84A2249EC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22755"/>
              </p:ext>
            </p:extLst>
          </p:nvPr>
        </p:nvGraphicFramePr>
        <p:xfrm>
          <a:off x="7446238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71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18071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16743EF-0C6B-32DC-1E0C-304A0D239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017"/>
              </p:ext>
            </p:extLst>
          </p:nvPr>
        </p:nvGraphicFramePr>
        <p:xfrm>
          <a:off x="7766880" y="5044134"/>
          <a:ext cx="236142" cy="19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80">
                  <a:extLst>
                    <a:ext uri="{9D8B030D-6E8A-4147-A177-3AD203B41FA5}">
                      <a16:colId xmlns:a16="http://schemas.microsoft.com/office/drawing/2014/main" val="4236406870"/>
                    </a:ext>
                  </a:extLst>
                </a:gridCol>
                <a:gridCol w="131562">
                  <a:extLst>
                    <a:ext uri="{9D8B030D-6E8A-4147-A177-3AD203B41FA5}">
                      <a16:colId xmlns:a16="http://schemas.microsoft.com/office/drawing/2014/main" val="4220515315"/>
                    </a:ext>
                  </a:extLst>
                </a:gridCol>
              </a:tblGrid>
              <a:tr h="196222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marL="0" marR="0" marT="0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831744"/>
                  </a:ext>
                </a:extLst>
              </a:tr>
            </a:tbl>
          </a:graphicData>
        </a:graphic>
      </p:graphicFrame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D05E3F4-BC8F-E033-BA49-61F5B25930E6}"/>
              </a:ext>
            </a:extLst>
          </p:cNvPr>
          <p:cNvSpPr/>
          <p:nvPr/>
        </p:nvSpPr>
        <p:spPr>
          <a:xfrm>
            <a:off x="673124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8F2390FB-4D39-6FD7-7D21-0D2B1B0186E9}"/>
              </a:ext>
            </a:extLst>
          </p:cNvPr>
          <p:cNvSpPr/>
          <p:nvPr/>
        </p:nvSpPr>
        <p:spPr>
          <a:xfrm>
            <a:off x="992122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D22F8B2-73F3-B0E4-9527-A7845BABFA54}"/>
              </a:ext>
            </a:extLst>
          </p:cNvPr>
          <p:cNvSpPr/>
          <p:nvPr/>
        </p:nvSpPr>
        <p:spPr>
          <a:xfrm>
            <a:off x="1308494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5062EBA8-2C7E-4B41-012D-AC0B8E575FB7}"/>
              </a:ext>
            </a:extLst>
          </p:cNvPr>
          <p:cNvSpPr/>
          <p:nvPr/>
        </p:nvSpPr>
        <p:spPr>
          <a:xfrm>
            <a:off x="1626614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7C7E4DDD-08D5-307B-551C-0EDF1DBD521A}"/>
              </a:ext>
            </a:extLst>
          </p:cNvPr>
          <p:cNvSpPr/>
          <p:nvPr/>
        </p:nvSpPr>
        <p:spPr>
          <a:xfrm>
            <a:off x="195872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4D6E6C34-1559-B29B-2A0E-C7165C0A6711}"/>
              </a:ext>
            </a:extLst>
          </p:cNvPr>
          <p:cNvSpPr/>
          <p:nvPr/>
        </p:nvSpPr>
        <p:spPr>
          <a:xfrm>
            <a:off x="2293421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B05005A-CDDE-992C-A8F6-767262B62FB6}"/>
              </a:ext>
            </a:extLst>
          </p:cNvPr>
          <p:cNvSpPr/>
          <p:nvPr/>
        </p:nvSpPr>
        <p:spPr>
          <a:xfrm>
            <a:off x="2591883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A04CDEE-22D8-78AF-C884-609DBFD93A91}"/>
              </a:ext>
            </a:extLst>
          </p:cNvPr>
          <p:cNvSpPr/>
          <p:nvPr/>
        </p:nvSpPr>
        <p:spPr>
          <a:xfrm>
            <a:off x="2910881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3C36C7B2-6319-95EF-7B51-31A73F1F2E3E}"/>
              </a:ext>
            </a:extLst>
          </p:cNvPr>
          <p:cNvSpPr/>
          <p:nvPr/>
        </p:nvSpPr>
        <p:spPr>
          <a:xfrm>
            <a:off x="3227253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6186D5B-56C4-2110-FD51-D17226762684}"/>
              </a:ext>
            </a:extLst>
          </p:cNvPr>
          <p:cNvSpPr/>
          <p:nvPr/>
        </p:nvSpPr>
        <p:spPr>
          <a:xfrm>
            <a:off x="3545373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11FB1675-6730-90EA-8284-C07A4A1597FA}"/>
              </a:ext>
            </a:extLst>
          </p:cNvPr>
          <p:cNvSpPr/>
          <p:nvPr/>
        </p:nvSpPr>
        <p:spPr>
          <a:xfrm>
            <a:off x="3877484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C1438DAE-2A3B-2200-991D-BA2F05790D4B}"/>
              </a:ext>
            </a:extLst>
          </p:cNvPr>
          <p:cNvSpPr/>
          <p:nvPr/>
        </p:nvSpPr>
        <p:spPr>
          <a:xfrm>
            <a:off x="422172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5B1DEDD2-62C3-8E0B-FE4A-215E1810C827}"/>
              </a:ext>
            </a:extLst>
          </p:cNvPr>
          <p:cNvSpPr/>
          <p:nvPr/>
        </p:nvSpPr>
        <p:spPr>
          <a:xfrm>
            <a:off x="452018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B7726BAF-51DA-4128-C9F3-6234F70023FC}"/>
              </a:ext>
            </a:extLst>
          </p:cNvPr>
          <p:cNvSpPr/>
          <p:nvPr/>
        </p:nvSpPr>
        <p:spPr>
          <a:xfrm>
            <a:off x="483918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C6B1B9FA-EE66-999F-C983-7B652DD216CA}"/>
              </a:ext>
            </a:extLst>
          </p:cNvPr>
          <p:cNvSpPr/>
          <p:nvPr/>
        </p:nvSpPr>
        <p:spPr>
          <a:xfrm>
            <a:off x="515555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4898AA6B-5A54-B15A-621B-8E2E39715D9D}"/>
              </a:ext>
            </a:extLst>
          </p:cNvPr>
          <p:cNvSpPr/>
          <p:nvPr/>
        </p:nvSpPr>
        <p:spPr>
          <a:xfrm>
            <a:off x="547367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BA42455B-6A6A-ED57-AF13-29D0CD42EDC1}"/>
              </a:ext>
            </a:extLst>
          </p:cNvPr>
          <p:cNvSpPr/>
          <p:nvPr/>
        </p:nvSpPr>
        <p:spPr>
          <a:xfrm>
            <a:off x="5805788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8CD4F71E-1949-3F87-43C4-B7633FC56A6B}"/>
              </a:ext>
            </a:extLst>
          </p:cNvPr>
          <p:cNvSpPr/>
          <p:nvPr/>
        </p:nvSpPr>
        <p:spPr>
          <a:xfrm>
            <a:off x="614142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A2149A93-804C-2D0E-4FCE-FA6340649A43}"/>
              </a:ext>
            </a:extLst>
          </p:cNvPr>
          <p:cNvSpPr/>
          <p:nvPr/>
        </p:nvSpPr>
        <p:spPr>
          <a:xfrm>
            <a:off x="643988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136D45F0-3FAB-4F5A-5959-BDE340D3183E}"/>
              </a:ext>
            </a:extLst>
          </p:cNvPr>
          <p:cNvSpPr/>
          <p:nvPr/>
        </p:nvSpPr>
        <p:spPr>
          <a:xfrm>
            <a:off x="6758885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25062586-D3D3-8461-CB3A-A96A752D7473}"/>
              </a:ext>
            </a:extLst>
          </p:cNvPr>
          <p:cNvSpPr/>
          <p:nvPr/>
        </p:nvSpPr>
        <p:spPr>
          <a:xfrm>
            <a:off x="707525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6CF78632-70D6-F73A-2DDA-70BE832F7C43}"/>
              </a:ext>
            </a:extLst>
          </p:cNvPr>
          <p:cNvSpPr/>
          <p:nvPr/>
        </p:nvSpPr>
        <p:spPr>
          <a:xfrm>
            <a:off x="7393377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E08F0482-3920-F07E-AB21-B00A2419F7EF}"/>
              </a:ext>
            </a:extLst>
          </p:cNvPr>
          <p:cNvSpPr/>
          <p:nvPr/>
        </p:nvSpPr>
        <p:spPr>
          <a:xfrm>
            <a:off x="7725488" y="5362328"/>
            <a:ext cx="259080" cy="32269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53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연산횟수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: 16384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Block: 16 ~ 16384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Thread: 1024 ~ 1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Maximum thread per block: 1024, 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=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4096,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= 4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개일 때 가장 빠름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Vector</a:t>
            </a:r>
            <a:r>
              <a:rPr kumimoji="1" lang="ko-KR" altLang="en-US" dirty="0"/>
              <a:t> </a:t>
            </a:r>
            <a:r>
              <a:rPr kumimoji="1" lang="en-US" altLang="ko-KR" dirty="0"/>
              <a:t>addition overhead test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E8CECA1-9A5E-0095-FE66-DEF23BBC8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2371" r="1535" b="1247"/>
          <a:stretch/>
        </p:blipFill>
        <p:spPr>
          <a:xfrm>
            <a:off x="1287133" y="3351540"/>
            <a:ext cx="4745465" cy="303108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42CB547-D1B3-6806-9276-F0672B179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7" t="2525" r="964" b="1134"/>
          <a:stretch/>
        </p:blipFill>
        <p:spPr>
          <a:xfrm>
            <a:off x="6239455" y="3441952"/>
            <a:ext cx="4665412" cy="29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39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GPU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부하 테스트를 위한 실수 행렬 곱 연산 구현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행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(Row)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방향 원소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열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(Column)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방향 원소 덧셈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곱셈 연산을 쓰레드로 병렬처리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B405AB-D206-23A1-8E26-6E0517979218}"/>
              </a:ext>
            </a:extLst>
          </p:cNvPr>
          <p:cNvSpPr txBox="1"/>
          <p:nvPr/>
        </p:nvSpPr>
        <p:spPr>
          <a:xfrm>
            <a:off x="1191510" y="3615311"/>
            <a:ext cx="9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2 x 3</a:t>
            </a:r>
            <a:endParaRPr lang="ko-KR" altLang="en-US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734CE1-EDD0-27BC-429F-81ED6C74A697}"/>
              </a:ext>
            </a:extLst>
          </p:cNvPr>
          <p:cNvSpPr txBox="1"/>
          <p:nvPr/>
        </p:nvSpPr>
        <p:spPr>
          <a:xfrm>
            <a:off x="3347681" y="3632582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3 x 2</a:t>
            </a:r>
            <a:endParaRPr lang="ko-KR" altLang="en-US" b="1" i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286969-5DD7-FA60-EBAA-9694B73888C8}"/>
              </a:ext>
            </a:extLst>
          </p:cNvPr>
          <p:cNvSpPr/>
          <p:nvPr/>
        </p:nvSpPr>
        <p:spPr>
          <a:xfrm>
            <a:off x="5777477" y="2316014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534C754-E5F3-ABED-0584-0955C69B1B7F}"/>
              </a:ext>
            </a:extLst>
          </p:cNvPr>
          <p:cNvSpPr/>
          <p:nvPr/>
        </p:nvSpPr>
        <p:spPr>
          <a:xfrm>
            <a:off x="6232235" y="2316014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8C5F70-EEEF-3983-7E09-48FAACCAA84A}"/>
              </a:ext>
            </a:extLst>
          </p:cNvPr>
          <p:cNvSpPr txBox="1"/>
          <p:nvPr/>
        </p:nvSpPr>
        <p:spPr>
          <a:xfrm>
            <a:off x="6036884" y="2203378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A4B062-DC7D-CEDE-4D0E-96994BE1F626}"/>
              </a:ext>
            </a:extLst>
          </p:cNvPr>
          <p:cNvSpPr/>
          <p:nvPr/>
        </p:nvSpPr>
        <p:spPr>
          <a:xfrm>
            <a:off x="6768434" y="2316014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99B203-3DB3-8372-FE90-C6C69EDF3651}"/>
              </a:ext>
            </a:extLst>
          </p:cNvPr>
          <p:cNvSpPr/>
          <p:nvPr/>
        </p:nvSpPr>
        <p:spPr>
          <a:xfrm>
            <a:off x="7223191" y="2316014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5C625-7FC1-F985-A461-0EC58CEB0095}"/>
              </a:ext>
            </a:extLst>
          </p:cNvPr>
          <p:cNvSpPr txBox="1"/>
          <p:nvPr/>
        </p:nvSpPr>
        <p:spPr>
          <a:xfrm>
            <a:off x="7027840" y="2203378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BAF587-9E75-7217-B124-CDF413F57BE6}"/>
              </a:ext>
            </a:extLst>
          </p:cNvPr>
          <p:cNvSpPr/>
          <p:nvPr/>
        </p:nvSpPr>
        <p:spPr>
          <a:xfrm>
            <a:off x="7756377" y="2316014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72C0BD-CF84-27C4-498B-22E6D05E4A0C}"/>
              </a:ext>
            </a:extLst>
          </p:cNvPr>
          <p:cNvSpPr/>
          <p:nvPr/>
        </p:nvSpPr>
        <p:spPr>
          <a:xfrm>
            <a:off x="8211135" y="2316014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E8D8ED-D618-B5F0-646F-9038EED30ACF}"/>
              </a:ext>
            </a:extLst>
          </p:cNvPr>
          <p:cNvSpPr txBox="1"/>
          <p:nvPr/>
        </p:nvSpPr>
        <p:spPr>
          <a:xfrm>
            <a:off x="8015784" y="2203378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0819A3-BC48-99C8-514A-B979819CD470}"/>
              </a:ext>
            </a:extLst>
          </p:cNvPr>
          <p:cNvSpPr txBox="1"/>
          <p:nvPr/>
        </p:nvSpPr>
        <p:spPr>
          <a:xfrm>
            <a:off x="7481318" y="2267823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60C4D3-033E-D220-C2AB-F830BD3791EE}"/>
              </a:ext>
            </a:extLst>
          </p:cNvPr>
          <p:cNvSpPr txBox="1"/>
          <p:nvPr/>
        </p:nvSpPr>
        <p:spPr>
          <a:xfrm>
            <a:off x="6485257" y="2267823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E5BA1A-B5EF-8588-C368-432F15E747E3}"/>
              </a:ext>
            </a:extLst>
          </p:cNvPr>
          <p:cNvSpPr/>
          <p:nvPr/>
        </p:nvSpPr>
        <p:spPr>
          <a:xfrm>
            <a:off x="5789614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CE9C7FC-A82B-4E32-B080-DC01E8153547}"/>
              </a:ext>
            </a:extLst>
          </p:cNvPr>
          <p:cNvSpPr/>
          <p:nvPr/>
        </p:nvSpPr>
        <p:spPr>
          <a:xfrm>
            <a:off x="6244372" y="2974052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97D195-D5C6-967E-E97D-35CE55757770}"/>
              </a:ext>
            </a:extLst>
          </p:cNvPr>
          <p:cNvSpPr txBox="1"/>
          <p:nvPr/>
        </p:nvSpPr>
        <p:spPr>
          <a:xfrm>
            <a:off x="6049021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105C1A-AEEF-A8D2-C552-F94964473DA9}"/>
              </a:ext>
            </a:extLst>
          </p:cNvPr>
          <p:cNvSpPr/>
          <p:nvPr/>
        </p:nvSpPr>
        <p:spPr>
          <a:xfrm>
            <a:off x="6780571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274CA2-ECB1-1CC8-068C-D4275E18E475}"/>
              </a:ext>
            </a:extLst>
          </p:cNvPr>
          <p:cNvSpPr/>
          <p:nvPr/>
        </p:nvSpPr>
        <p:spPr>
          <a:xfrm>
            <a:off x="7235329" y="2974052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C154A6-D027-83DC-CE09-4E3E2D94887A}"/>
              </a:ext>
            </a:extLst>
          </p:cNvPr>
          <p:cNvSpPr txBox="1"/>
          <p:nvPr/>
        </p:nvSpPr>
        <p:spPr>
          <a:xfrm>
            <a:off x="7039978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6F6C0F-8890-18A9-EAD2-E49E50061992}"/>
              </a:ext>
            </a:extLst>
          </p:cNvPr>
          <p:cNvSpPr/>
          <p:nvPr/>
        </p:nvSpPr>
        <p:spPr>
          <a:xfrm>
            <a:off x="7768514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E5F9785-7823-1707-0F8B-F081896923D1}"/>
              </a:ext>
            </a:extLst>
          </p:cNvPr>
          <p:cNvSpPr/>
          <p:nvPr/>
        </p:nvSpPr>
        <p:spPr>
          <a:xfrm>
            <a:off x="8223272" y="2974052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095292-A0D2-B0CB-0D62-C7F81D64D4F9}"/>
              </a:ext>
            </a:extLst>
          </p:cNvPr>
          <p:cNvSpPr txBox="1"/>
          <p:nvPr/>
        </p:nvSpPr>
        <p:spPr>
          <a:xfrm>
            <a:off x="8027921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F9D881-7F74-D7B4-000F-0938B1CFCEF4}"/>
              </a:ext>
            </a:extLst>
          </p:cNvPr>
          <p:cNvSpPr txBox="1"/>
          <p:nvPr/>
        </p:nvSpPr>
        <p:spPr>
          <a:xfrm>
            <a:off x="7493455" y="2925861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72FA0A-E2BB-46AB-D21B-414963DA9322}"/>
              </a:ext>
            </a:extLst>
          </p:cNvPr>
          <p:cNvSpPr txBox="1"/>
          <p:nvPr/>
        </p:nvSpPr>
        <p:spPr>
          <a:xfrm>
            <a:off x="6497394" y="2925861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D9710FB-9AC5-94FC-DE03-6DB8ACB30D11}"/>
              </a:ext>
            </a:extLst>
          </p:cNvPr>
          <p:cNvSpPr/>
          <p:nvPr/>
        </p:nvSpPr>
        <p:spPr>
          <a:xfrm>
            <a:off x="8889146" y="2304637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2195D0-88CB-1612-8FB6-80CDC2603651}"/>
              </a:ext>
            </a:extLst>
          </p:cNvPr>
          <p:cNvSpPr/>
          <p:nvPr/>
        </p:nvSpPr>
        <p:spPr>
          <a:xfrm>
            <a:off x="9343904" y="2304637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0627A-CC1B-3081-2344-3732155DC569}"/>
              </a:ext>
            </a:extLst>
          </p:cNvPr>
          <p:cNvSpPr txBox="1"/>
          <p:nvPr/>
        </p:nvSpPr>
        <p:spPr>
          <a:xfrm>
            <a:off x="9148553" y="2192001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50F49DE-7C80-B568-3241-887A045DA919}"/>
              </a:ext>
            </a:extLst>
          </p:cNvPr>
          <p:cNvSpPr/>
          <p:nvPr/>
        </p:nvSpPr>
        <p:spPr>
          <a:xfrm>
            <a:off x="9880103" y="2304637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3A3AA20-DBF8-941B-41DA-470A6EF87190}"/>
              </a:ext>
            </a:extLst>
          </p:cNvPr>
          <p:cNvSpPr/>
          <p:nvPr/>
        </p:nvSpPr>
        <p:spPr>
          <a:xfrm>
            <a:off x="10334860" y="2304637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C2C97E4-B6B4-2BCD-2FBF-4A12A8C5B3AA}"/>
              </a:ext>
            </a:extLst>
          </p:cNvPr>
          <p:cNvSpPr txBox="1"/>
          <p:nvPr/>
        </p:nvSpPr>
        <p:spPr>
          <a:xfrm>
            <a:off x="10139510" y="2192001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2CFD84-D880-2F19-1DA7-9A758A23FC5B}"/>
              </a:ext>
            </a:extLst>
          </p:cNvPr>
          <p:cNvSpPr/>
          <p:nvPr/>
        </p:nvSpPr>
        <p:spPr>
          <a:xfrm>
            <a:off x="10868046" y="2304637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0DFE085-360D-43F1-1B3E-ABE1B43415CC}"/>
              </a:ext>
            </a:extLst>
          </p:cNvPr>
          <p:cNvSpPr/>
          <p:nvPr/>
        </p:nvSpPr>
        <p:spPr>
          <a:xfrm>
            <a:off x="11322804" y="2304637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7E8FF0-CE12-0894-0FC8-617B6E36B36B}"/>
              </a:ext>
            </a:extLst>
          </p:cNvPr>
          <p:cNvSpPr txBox="1"/>
          <p:nvPr/>
        </p:nvSpPr>
        <p:spPr>
          <a:xfrm>
            <a:off x="11127453" y="2192001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7FB616-F0D2-1AB6-3BBE-E031B3B751FE}"/>
              </a:ext>
            </a:extLst>
          </p:cNvPr>
          <p:cNvSpPr txBox="1"/>
          <p:nvPr/>
        </p:nvSpPr>
        <p:spPr>
          <a:xfrm>
            <a:off x="10592987" y="2256446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D54359-1EA8-649C-05C0-C7F26EEFABAC}"/>
              </a:ext>
            </a:extLst>
          </p:cNvPr>
          <p:cNvSpPr txBox="1"/>
          <p:nvPr/>
        </p:nvSpPr>
        <p:spPr>
          <a:xfrm>
            <a:off x="9596926" y="2256446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D5772F-EA51-24C2-8B31-86F02325D4EC}"/>
              </a:ext>
            </a:extLst>
          </p:cNvPr>
          <p:cNvSpPr/>
          <p:nvPr/>
        </p:nvSpPr>
        <p:spPr>
          <a:xfrm>
            <a:off x="8889145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1843851-46D4-C630-E6C0-321EF3BEBAEC}"/>
              </a:ext>
            </a:extLst>
          </p:cNvPr>
          <p:cNvSpPr/>
          <p:nvPr/>
        </p:nvSpPr>
        <p:spPr>
          <a:xfrm>
            <a:off x="9343903" y="2974052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89DC0D-FFB9-9AA3-68F6-87B1C4AAC760}"/>
              </a:ext>
            </a:extLst>
          </p:cNvPr>
          <p:cNvSpPr txBox="1"/>
          <p:nvPr/>
        </p:nvSpPr>
        <p:spPr>
          <a:xfrm>
            <a:off x="9148552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678FCE1-DEA8-905E-4223-144BDCD8E175}"/>
              </a:ext>
            </a:extLst>
          </p:cNvPr>
          <p:cNvSpPr/>
          <p:nvPr/>
        </p:nvSpPr>
        <p:spPr>
          <a:xfrm>
            <a:off x="9880102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6391FE6-8D3B-4752-F67C-866A51D42257}"/>
              </a:ext>
            </a:extLst>
          </p:cNvPr>
          <p:cNvSpPr/>
          <p:nvPr/>
        </p:nvSpPr>
        <p:spPr>
          <a:xfrm>
            <a:off x="10334860" y="2974052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2FD8E3E-F504-11DE-51AE-5E3BD139FC73}"/>
              </a:ext>
            </a:extLst>
          </p:cNvPr>
          <p:cNvSpPr txBox="1"/>
          <p:nvPr/>
        </p:nvSpPr>
        <p:spPr>
          <a:xfrm>
            <a:off x="10139509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04D7245-1542-2AE0-E80F-A2FC0120CE71}"/>
              </a:ext>
            </a:extLst>
          </p:cNvPr>
          <p:cNvSpPr/>
          <p:nvPr/>
        </p:nvSpPr>
        <p:spPr>
          <a:xfrm>
            <a:off x="10868046" y="2974052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3A3855-F41C-D4BE-0F9C-AC66CE6B41AE}"/>
              </a:ext>
            </a:extLst>
          </p:cNvPr>
          <p:cNvSpPr/>
          <p:nvPr/>
        </p:nvSpPr>
        <p:spPr>
          <a:xfrm>
            <a:off x="11322803" y="2974052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0F87618-AFA8-9EA5-5A08-84118D82D4C0}"/>
              </a:ext>
            </a:extLst>
          </p:cNvPr>
          <p:cNvSpPr txBox="1"/>
          <p:nvPr/>
        </p:nvSpPr>
        <p:spPr>
          <a:xfrm>
            <a:off x="11127452" y="2861416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B25DA7-90D0-FB7F-A9FB-3BB2FE680787}"/>
              </a:ext>
            </a:extLst>
          </p:cNvPr>
          <p:cNvSpPr txBox="1"/>
          <p:nvPr/>
        </p:nvSpPr>
        <p:spPr>
          <a:xfrm>
            <a:off x="10592986" y="2925862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E0616F-0A29-0D76-9AB0-EAC42364A5C0}"/>
              </a:ext>
            </a:extLst>
          </p:cNvPr>
          <p:cNvSpPr txBox="1"/>
          <p:nvPr/>
        </p:nvSpPr>
        <p:spPr>
          <a:xfrm>
            <a:off x="9596925" y="2925862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80" name="왼쪽 중괄호 79">
            <a:extLst>
              <a:ext uri="{FF2B5EF4-FFF2-40B4-BE49-F238E27FC236}">
                <a16:creationId xmlns:a16="http://schemas.microsoft.com/office/drawing/2014/main" id="{2E0433A9-FD67-EC49-A1B3-0E533B5B38F5}"/>
              </a:ext>
            </a:extLst>
          </p:cNvPr>
          <p:cNvSpPr/>
          <p:nvPr/>
        </p:nvSpPr>
        <p:spPr>
          <a:xfrm>
            <a:off x="5461012" y="2256446"/>
            <a:ext cx="243074" cy="112183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왼쪽 중괄호 80">
            <a:extLst>
              <a:ext uri="{FF2B5EF4-FFF2-40B4-BE49-F238E27FC236}">
                <a16:creationId xmlns:a16="http://schemas.microsoft.com/office/drawing/2014/main" id="{2822D6D8-B82C-FCC9-AD63-0D7F97C38985}"/>
              </a:ext>
            </a:extLst>
          </p:cNvPr>
          <p:cNvSpPr/>
          <p:nvPr/>
        </p:nvSpPr>
        <p:spPr>
          <a:xfrm flipH="1">
            <a:off x="11705091" y="2258782"/>
            <a:ext cx="243074" cy="112183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8B220104-21AE-12A7-C329-3CA570F8173E}"/>
              </a:ext>
            </a:extLst>
          </p:cNvPr>
          <p:cNvSpPr/>
          <p:nvPr/>
        </p:nvSpPr>
        <p:spPr>
          <a:xfrm>
            <a:off x="4588964" y="2726175"/>
            <a:ext cx="614006" cy="270482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700FC0-05BF-21A0-65E3-A5468F7F9241}"/>
              </a:ext>
            </a:extLst>
          </p:cNvPr>
          <p:cNvSpPr txBox="1"/>
          <p:nvPr/>
        </p:nvSpPr>
        <p:spPr>
          <a:xfrm>
            <a:off x="8405323" y="3576423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2 x 2</a:t>
            </a:r>
            <a:endParaRPr lang="ko-KR" altLang="en-US" b="1" i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D8BDBD1-0B71-85E4-0CDD-E1B42AA6EABE}"/>
              </a:ext>
            </a:extLst>
          </p:cNvPr>
          <p:cNvSpPr/>
          <p:nvPr/>
        </p:nvSpPr>
        <p:spPr>
          <a:xfrm>
            <a:off x="1578877" y="3691515"/>
            <a:ext cx="224622" cy="235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2DC5672-3CD9-114F-094C-6C867FF9BD23}"/>
              </a:ext>
            </a:extLst>
          </p:cNvPr>
          <p:cNvSpPr/>
          <p:nvPr/>
        </p:nvSpPr>
        <p:spPr>
          <a:xfrm>
            <a:off x="3385481" y="3706420"/>
            <a:ext cx="224622" cy="235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0D426-B910-EE4C-C696-F9685121273F}"/>
              </a:ext>
            </a:extLst>
          </p:cNvPr>
          <p:cNvSpPr/>
          <p:nvPr/>
        </p:nvSpPr>
        <p:spPr>
          <a:xfrm>
            <a:off x="1238772" y="3687945"/>
            <a:ext cx="224622" cy="2352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277B6BD-4E29-EEC1-5107-F68882488916}"/>
              </a:ext>
            </a:extLst>
          </p:cNvPr>
          <p:cNvSpPr/>
          <p:nvPr/>
        </p:nvSpPr>
        <p:spPr>
          <a:xfrm>
            <a:off x="3781982" y="3702137"/>
            <a:ext cx="224622" cy="2352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7998D5-A086-C5D6-8109-76E53CCF49ED}"/>
              </a:ext>
            </a:extLst>
          </p:cNvPr>
          <p:cNvSpPr/>
          <p:nvPr/>
        </p:nvSpPr>
        <p:spPr>
          <a:xfrm>
            <a:off x="8441165" y="3635242"/>
            <a:ext cx="224622" cy="2352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1242CF-D6F0-88F3-492F-6BD36E4E689D}"/>
              </a:ext>
            </a:extLst>
          </p:cNvPr>
          <p:cNvSpPr/>
          <p:nvPr/>
        </p:nvSpPr>
        <p:spPr>
          <a:xfrm>
            <a:off x="8800992" y="3643467"/>
            <a:ext cx="224622" cy="23524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왼쪽 중괄호 90">
            <a:extLst>
              <a:ext uri="{FF2B5EF4-FFF2-40B4-BE49-F238E27FC236}">
                <a16:creationId xmlns:a16="http://schemas.microsoft.com/office/drawing/2014/main" id="{BF13D8BF-137E-3980-8C8A-44D4E6A4D2DA}"/>
              </a:ext>
            </a:extLst>
          </p:cNvPr>
          <p:cNvSpPr/>
          <p:nvPr/>
        </p:nvSpPr>
        <p:spPr>
          <a:xfrm>
            <a:off x="694568" y="2331383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왼쪽 중괄호 91">
            <a:extLst>
              <a:ext uri="{FF2B5EF4-FFF2-40B4-BE49-F238E27FC236}">
                <a16:creationId xmlns:a16="http://schemas.microsoft.com/office/drawing/2014/main" id="{98244C61-D8F6-342D-FC28-514DAE6949B9}"/>
              </a:ext>
            </a:extLst>
          </p:cNvPr>
          <p:cNvSpPr/>
          <p:nvPr/>
        </p:nvSpPr>
        <p:spPr>
          <a:xfrm flipH="1">
            <a:off x="2205632" y="2331383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1C9641C-0C81-F355-B3ED-938547C1424C}"/>
              </a:ext>
            </a:extLst>
          </p:cNvPr>
          <p:cNvSpPr/>
          <p:nvPr/>
        </p:nvSpPr>
        <p:spPr>
          <a:xfrm>
            <a:off x="952317" y="2419051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37088ED-23E4-1780-2EAC-F3A41D4028DB}"/>
              </a:ext>
            </a:extLst>
          </p:cNvPr>
          <p:cNvSpPr/>
          <p:nvPr/>
        </p:nvSpPr>
        <p:spPr>
          <a:xfrm>
            <a:off x="1401562" y="2419051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000A971-3C50-BBF6-4F3C-5AFF675786B8}"/>
              </a:ext>
            </a:extLst>
          </p:cNvPr>
          <p:cNvSpPr/>
          <p:nvPr/>
        </p:nvSpPr>
        <p:spPr>
          <a:xfrm>
            <a:off x="952317" y="2868683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4DFD9E8-309B-4103-0DEE-80737684D9A4}"/>
              </a:ext>
            </a:extLst>
          </p:cNvPr>
          <p:cNvSpPr/>
          <p:nvPr/>
        </p:nvSpPr>
        <p:spPr>
          <a:xfrm>
            <a:off x="1401562" y="2868683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4972082-B2C7-E340-51EA-85AE9173D7A0}"/>
              </a:ext>
            </a:extLst>
          </p:cNvPr>
          <p:cNvSpPr/>
          <p:nvPr/>
        </p:nvSpPr>
        <p:spPr>
          <a:xfrm>
            <a:off x="1850806" y="2419051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47AA26A-F2C6-BC40-CCFC-52BC8A9D9DD8}"/>
              </a:ext>
            </a:extLst>
          </p:cNvPr>
          <p:cNvSpPr/>
          <p:nvPr/>
        </p:nvSpPr>
        <p:spPr>
          <a:xfrm>
            <a:off x="1850806" y="2868683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왼쪽 중괄호 98">
            <a:extLst>
              <a:ext uri="{FF2B5EF4-FFF2-40B4-BE49-F238E27FC236}">
                <a16:creationId xmlns:a16="http://schemas.microsoft.com/office/drawing/2014/main" id="{E5E0A906-6409-FD91-4BE8-787BB4B03642}"/>
              </a:ext>
            </a:extLst>
          </p:cNvPr>
          <p:cNvSpPr/>
          <p:nvPr/>
        </p:nvSpPr>
        <p:spPr>
          <a:xfrm>
            <a:off x="3056911" y="2108359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왼쪽 중괄호 99">
            <a:extLst>
              <a:ext uri="{FF2B5EF4-FFF2-40B4-BE49-F238E27FC236}">
                <a16:creationId xmlns:a16="http://schemas.microsoft.com/office/drawing/2014/main" id="{2495CC22-941C-6EB2-EFA5-94A491A6DFE7}"/>
              </a:ext>
            </a:extLst>
          </p:cNvPr>
          <p:cNvSpPr/>
          <p:nvPr/>
        </p:nvSpPr>
        <p:spPr>
          <a:xfrm flipH="1">
            <a:off x="4104055" y="2108359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E75294F-E36C-9BD5-2F92-60C9E9B96D18}"/>
              </a:ext>
            </a:extLst>
          </p:cNvPr>
          <p:cNvSpPr/>
          <p:nvPr/>
        </p:nvSpPr>
        <p:spPr>
          <a:xfrm>
            <a:off x="3314661" y="2196028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20CB7D2-F17A-DCB2-23E4-F42171F37739}"/>
              </a:ext>
            </a:extLst>
          </p:cNvPr>
          <p:cNvSpPr/>
          <p:nvPr/>
        </p:nvSpPr>
        <p:spPr>
          <a:xfrm>
            <a:off x="3763905" y="2196028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DBBA649-8285-6E9A-7616-F9B2FC2473F4}"/>
              </a:ext>
            </a:extLst>
          </p:cNvPr>
          <p:cNvSpPr/>
          <p:nvPr/>
        </p:nvSpPr>
        <p:spPr>
          <a:xfrm>
            <a:off x="3314661" y="2645659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E37145D-9668-BFA9-E0AB-A1EFBA7E80E2}"/>
              </a:ext>
            </a:extLst>
          </p:cNvPr>
          <p:cNvSpPr/>
          <p:nvPr/>
        </p:nvSpPr>
        <p:spPr>
          <a:xfrm>
            <a:off x="3763905" y="2645659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65DB9FD-F565-48EC-67D3-5132405A318C}"/>
              </a:ext>
            </a:extLst>
          </p:cNvPr>
          <p:cNvSpPr/>
          <p:nvPr/>
        </p:nvSpPr>
        <p:spPr>
          <a:xfrm>
            <a:off x="3314661" y="3095290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DF509E2-F0F8-788C-8028-2C4299D7A9E9}"/>
              </a:ext>
            </a:extLst>
          </p:cNvPr>
          <p:cNvSpPr/>
          <p:nvPr/>
        </p:nvSpPr>
        <p:spPr>
          <a:xfrm>
            <a:off x="3763905" y="3086388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C05C8A-DB1C-0A31-EB24-180EB1B57A31}"/>
              </a:ext>
            </a:extLst>
          </p:cNvPr>
          <p:cNvSpPr txBox="1"/>
          <p:nvPr/>
        </p:nvSpPr>
        <p:spPr>
          <a:xfrm>
            <a:off x="2616309" y="2461842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D5F315C-F61C-AC02-9A5D-9B7F0D7B52C8}"/>
              </a:ext>
            </a:extLst>
          </p:cNvPr>
          <p:cNvSpPr/>
          <p:nvPr/>
        </p:nvSpPr>
        <p:spPr>
          <a:xfrm>
            <a:off x="6794785" y="4500365"/>
            <a:ext cx="1012240" cy="285046"/>
          </a:xfrm>
          <a:prstGeom prst="rect">
            <a:avLst/>
          </a:prstGeom>
          <a:noFill/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7944085-2DE8-F67B-7BD8-7C4FAB3C5A4A}"/>
              </a:ext>
            </a:extLst>
          </p:cNvPr>
          <p:cNvSpPr/>
          <p:nvPr/>
        </p:nvSpPr>
        <p:spPr>
          <a:xfrm rot="5400000">
            <a:off x="7711697" y="4480784"/>
            <a:ext cx="903249" cy="324210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165CBE4-FB2E-2706-BA61-C8C6C89B965A}"/>
              </a:ext>
            </a:extLst>
          </p:cNvPr>
          <p:cNvSpPr/>
          <p:nvPr/>
        </p:nvSpPr>
        <p:spPr>
          <a:xfrm>
            <a:off x="9062785" y="4500365"/>
            <a:ext cx="1012240" cy="285046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8C704EB-361E-F7B4-2015-AB67F71C8189}"/>
              </a:ext>
            </a:extLst>
          </p:cNvPr>
          <p:cNvSpPr/>
          <p:nvPr/>
        </p:nvSpPr>
        <p:spPr>
          <a:xfrm rot="5400000">
            <a:off x="9970921" y="4478698"/>
            <a:ext cx="903249" cy="3242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9F62EAA-C89B-F094-8CFE-9BE47F6E4980}"/>
              </a:ext>
            </a:extLst>
          </p:cNvPr>
          <p:cNvSpPr/>
          <p:nvPr/>
        </p:nvSpPr>
        <p:spPr>
          <a:xfrm>
            <a:off x="6794785" y="5594738"/>
            <a:ext cx="1012240" cy="278914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33EE4DA-E6B0-F585-B1FB-43C9292F493A}"/>
              </a:ext>
            </a:extLst>
          </p:cNvPr>
          <p:cNvSpPr/>
          <p:nvPr/>
        </p:nvSpPr>
        <p:spPr>
          <a:xfrm rot="5400000">
            <a:off x="7711698" y="5584425"/>
            <a:ext cx="903249" cy="324210"/>
          </a:xfrm>
          <a:prstGeom prst="rect">
            <a:avLst/>
          </a:prstGeom>
          <a:noFill/>
          <a:ln w="28575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52F7C2AB-AEA3-8F70-F5F5-2043C5F864BF}"/>
              </a:ext>
            </a:extLst>
          </p:cNvPr>
          <p:cNvSpPr/>
          <p:nvPr/>
        </p:nvSpPr>
        <p:spPr>
          <a:xfrm>
            <a:off x="9062785" y="5594738"/>
            <a:ext cx="1012240" cy="278914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E0FA45F-24C7-C260-F731-3BC5CA43728B}"/>
              </a:ext>
            </a:extLst>
          </p:cNvPr>
          <p:cNvSpPr/>
          <p:nvPr/>
        </p:nvSpPr>
        <p:spPr>
          <a:xfrm rot="5400000">
            <a:off x="9970921" y="5584425"/>
            <a:ext cx="903249" cy="3242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" name="왼쪽 중괄호 128">
            <a:extLst>
              <a:ext uri="{FF2B5EF4-FFF2-40B4-BE49-F238E27FC236}">
                <a16:creationId xmlns:a16="http://schemas.microsoft.com/office/drawing/2014/main" id="{29B1338C-0041-23A2-EFEA-4E5B553F8702}"/>
              </a:ext>
            </a:extLst>
          </p:cNvPr>
          <p:cNvSpPr/>
          <p:nvPr/>
        </p:nvSpPr>
        <p:spPr>
          <a:xfrm flipH="1">
            <a:off x="10618322" y="4151329"/>
            <a:ext cx="294391" cy="2104943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왼쪽 중괄호 132">
            <a:extLst>
              <a:ext uri="{FF2B5EF4-FFF2-40B4-BE49-F238E27FC236}">
                <a16:creationId xmlns:a16="http://schemas.microsoft.com/office/drawing/2014/main" id="{1AF92342-AAA8-4980-E328-E4FC1DDA5E0E}"/>
              </a:ext>
            </a:extLst>
          </p:cNvPr>
          <p:cNvSpPr/>
          <p:nvPr/>
        </p:nvSpPr>
        <p:spPr>
          <a:xfrm rot="10800000" flipH="1">
            <a:off x="6482150" y="4151329"/>
            <a:ext cx="294391" cy="2104943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왼쪽 중괄호 134">
            <a:extLst>
              <a:ext uri="{FF2B5EF4-FFF2-40B4-BE49-F238E27FC236}">
                <a16:creationId xmlns:a16="http://schemas.microsoft.com/office/drawing/2014/main" id="{9EB0A05A-C479-975B-4CDC-60B256A5C1C6}"/>
              </a:ext>
            </a:extLst>
          </p:cNvPr>
          <p:cNvSpPr/>
          <p:nvPr/>
        </p:nvSpPr>
        <p:spPr>
          <a:xfrm>
            <a:off x="694568" y="4733179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왼쪽 중괄호 135">
            <a:extLst>
              <a:ext uri="{FF2B5EF4-FFF2-40B4-BE49-F238E27FC236}">
                <a16:creationId xmlns:a16="http://schemas.microsoft.com/office/drawing/2014/main" id="{73FA7E9A-4192-0B09-2F76-3EAEB1EF0A8F}"/>
              </a:ext>
            </a:extLst>
          </p:cNvPr>
          <p:cNvSpPr/>
          <p:nvPr/>
        </p:nvSpPr>
        <p:spPr>
          <a:xfrm flipH="1">
            <a:off x="2205632" y="4733179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왼쪽 중괄호 136">
            <a:extLst>
              <a:ext uri="{FF2B5EF4-FFF2-40B4-BE49-F238E27FC236}">
                <a16:creationId xmlns:a16="http://schemas.microsoft.com/office/drawing/2014/main" id="{453DE951-3EA7-8CDF-87C0-5BF30C0BB039}"/>
              </a:ext>
            </a:extLst>
          </p:cNvPr>
          <p:cNvSpPr/>
          <p:nvPr/>
        </p:nvSpPr>
        <p:spPr>
          <a:xfrm>
            <a:off x="3056911" y="4510155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왼쪽 중괄호 137">
            <a:extLst>
              <a:ext uri="{FF2B5EF4-FFF2-40B4-BE49-F238E27FC236}">
                <a16:creationId xmlns:a16="http://schemas.microsoft.com/office/drawing/2014/main" id="{7F21DBCF-2F10-E4F1-AA6A-A58DCDC97DE0}"/>
              </a:ext>
            </a:extLst>
          </p:cNvPr>
          <p:cNvSpPr/>
          <p:nvPr/>
        </p:nvSpPr>
        <p:spPr>
          <a:xfrm flipH="1">
            <a:off x="4104055" y="4510155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BD9FEA-2E47-8B9F-9124-63435B4E6003}"/>
              </a:ext>
            </a:extLst>
          </p:cNvPr>
          <p:cNvSpPr txBox="1"/>
          <p:nvPr/>
        </p:nvSpPr>
        <p:spPr>
          <a:xfrm>
            <a:off x="2616309" y="4863638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E2A6478-084B-B76E-0171-F776FEB691A5}"/>
              </a:ext>
            </a:extLst>
          </p:cNvPr>
          <p:cNvSpPr/>
          <p:nvPr/>
        </p:nvSpPr>
        <p:spPr>
          <a:xfrm>
            <a:off x="916263" y="4789683"/>
            <a:ext cx="1309256" cy="419341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5D82426-8834-001E-25C5-1197AA20D1C7}"/>
              </a:ext>
            </a:extLst>
          </p:cNvPr>
          <p:cNvSpPr/>
          <p:nvPr/>
        </p:nvSpPr>
        <p:spPr>
          <a:xfrm>
            <a:off x="919071" y="5244667"/>
            <a:ext cx="1309256" cy="410320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5F7798D7-FE34-BA08-BCF5-A7846DB7985E}"/>
              </a:ext>
            </a:extLst>
          </p:cNvPr>
          <p:cNvSpPr/>
          <p:nvPr/>
        </p:nvSpPr>
        <p:spPr>
          <a:xfrm rot="5400000">
            <a:off x="2814644" y="5018640"/>
            <a:ext cx="1328801" cy="419341"/>
          </a:xfrm>
          <a:prstGeom prst="rect">
            <a:avLst/>
          </a:prstGeom>
          <a:noFill/>
          <a:ln w="28575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E58D72C-4772-F646-3487-F86DB8B6289E}"/>
              </a:ext>
            </a:extLst>
          </p:cNvPr>
          <p:cNvSpPr/>
          <p:nvPr/>
        </p:nvSpPr>
        <p:spPr>
          <a:xfrm rot="5400000">
            <a:off x="3282316" y="5020197"/>
            <a:ext cx="1328801" cy="41934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63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 크기에 따른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생성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차원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구성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threadIdx.x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threadIdx.y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좌표값을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기준으로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좌행렬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Row,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우행렬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Column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원소 접근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</a:t>
            </a:r>
            <a:r>
              <a:rPr kumimoji="1" lang="en-US" altLang="ko-KR" dirty="0" err="1"/>
              <a:t>multipulication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8B050-9156-458C-53C7-9D85E9876A8B}"/>
              </a:ext>
            </a:extLst>
          </p:cNvPr>
          <p:cNvSpPr/>
          <p:nvPr/>
        </p:nvSpPr>
        <p:spPr>
          <a:xfrm>
            <a:off x="680239" y="3282078"/>
            <a:ext cx="956568" cy="960036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F6D6E0-D5E6-9D8A-1F70-EBAE6F768B14}"/>
              </a:ext>
            </a:extLst>
          </p:cNvPr>
          <p:cNvSpPr/>
          <p:nvPr/>
        </p:nvSpPr>
        <p:spPr>
          <a:xfrm>
            <a:off x="321142" y="3067791"/>
            <a:ext cx="4092529" cy="2637551"/>
          </a:xfrm>
          <a:prstGeom prst="roundRect">
            <a:avLst>
              <a:gd name="adj" fmla="val 7274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D8B0301-41B0-B0D2-B50D-9BC526C35519}"/>
              </a:ext>
            </a:extLst>
          </p:cNvPr>
          <p:cNvSpPr/>
          <p:nvPr/>
        </p:nvSpPr>
        <p:spPr>
          <a:xfrm>
            <a:off x="5681126" y="3840450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37F58CBE-9B5C-DCB8-E1C6-23B55AE5DBE0}"/>
              </a:ext>
            </a:extLst>
          </p:cNvPr>
          <p:cNvSpPr/>
          <p:nvPr/>
        </p:nvSpPr>
        <p:spPr>
          <a:xfrm>
            <a:off x="6135884" y="3840450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F9FFFC8-C211-6922-3DE5-375851932E2C}"/>
              </a:ext>
            </a:extLst>
          </p:cNvPr>
          <p:cNvSpPr txBox="1"/>
          <p:nvPr/>
        </p:nvSpPr>
        <p:spPr>
          <a:xfrm>
            <a:off x="5940533" y="3727814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A46B1F25-2381-F7E7-9BB2-8C639FA1787B}"/>
              </a:ext>
            </a:extLst>
          </p:cNvPr>
          <p:cNvSpPr/>
          <p:nvPr/>
        </p:nvSpPr>
        <p:spPr>
          <a:xfrm>
            <a:off x="6672083" y="3840450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98370480-B015-74D0-4DED-87C54F038234}"/>
              </a:ext>
            </a:extLst>
          </p:cNvPr>
          <p:cNvSpPr/>
          <p:nvPr/>
        </p:nvSpPr>
        <p:spPr>
          <a:xfrm>
            <a:off x="7126840" y="3840450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668554B-E863-1D0E-D57F-BC9BCA835A2B}"/>
              </a:ext>
            </a:extLst>
          </p:cNvPr>
          <p:cNvSpPr txBox="1"/>
          <p:nvPr/>
        </p:nvSpPr>
        <p:spPr>
          <a:xfrm>
            <a:off x="6931489" y="3727814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8BD88E25-0B1D-7E01-8E37-EE8A8C62A641}"/>
              </a:ext>
            </a:extLst>
          </p:cNvPr>
          <p:cNvSpPr/>
          <p:nvPr/>
        </p:nvSpPr>
        <p:spPr>
          <a:xfrm>
            <a:off x="7660026" y="3840450"/>
            <a:ext cx="330204" cy="356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C92A20B9-656B-8FDE-5D2B-1A088880345D}"/>
              </a:ext>
            </a:extLst>
          </p:cNvPr>
          <p:cNvSpPr/>
          <p:nvPr/>
        </p:nvSpPr>
        <p:spPr>
          <a:xfrm>
            <a:off x="8114784" y="3840450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62C5F337-AA13-FD96-7E1B-1420DC29E6C0}"/>
              </a:ext>
            </a:extLst>
          </p:cNvPr>
          <p:cNvSpPr txBox="1"/>
          <p:nvPr/>
        </p:nvSpPr>
        <p:spPr>
          <a:xfrm>
            <a:off x="7919433" y="3727814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048A0AC-A574-69FF-113F-CE63EFEC1EAD}"/>
              </a:ext>
            </a:extLst>
          </p:cNvPr>
          <p:cNvSpPr txBox="1"/>
          <p:nvPr/>
        </p:nvSpPr>
        <p:spPr>
          <a:xfrm>
            <a:off x="7384967" y="3792259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214238B-CDB1-2ADF-2228-3ED0F1E2C05B}"/>
              </a:ext>
            </a:extLst>
          </p:cNvPr>
          <p:cNvSpPr txBox="1"/>
          <p:nvPr/>
        </p:nvSpPr>
        <p:spPr>
          <a:xfrm>
            <a:off x="6388906" y="3792259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6DFCD7FB-5377-F4C3-2788-989496DC7446}"/>
              </a:ext>
            </a:extLst>
          </p:cNvPr>
          <p:cNvSpPr/>
          <p:nvPr/>
        </p:nvSpPr>
        <p:spPr>
          <a:xfrm>
            <a:off x="5693263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006E5204-E28B-14BB-13AA-E00027631162}"/>
              </a:ext>
            </a:extLst>
          </p:cNvPr>
          <p:cNvSpPr/>
          <p:nvPr/>
        </p:nvSpPr>
        <p:spPr>
          <a:xfrm>
            <a:off x="6148021" y="4498488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9C93AF5-7D3B-3707-0D01-8433CC95B879}"/>
              </a:ext>
            </a:extLst>
          </p:cNvPr>
          <p:cNvSpPr txBox="1"/>
          <p:nvPr/>
        </p:nvSpPr>
        <p:spPr>
          <a:xfrm>
            <a:off x="5952670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2CA52C28-08D3-194C-4FDF-E6EC83C24FA3}"/>
              </a:ext>
            </a:extLst>
          </p:cNvPr>
          <p:cNvSpPr/>
          <p:nvPr/>
        </p:nvSpPr>
        <p:spPr>
          <a:xfrm>
            <a:off x="6684220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6B19D0AD-76AB-30C7-CF1B-E362800E0767}"/>
              </a:ext>
            </a:extLst>
          </p:cNvPr>
          <p:cNvSpPr/>
          <p:nvPr/>
        </p:nvSpPr>
        <p:spPr>
          <a:xfrm>
            <a:off x="7138978" y="4498488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23C16D1-9F24-B764-4F49-50913EE3EFD8}"/>
              </a:ext>
            </a:extLst>
          </p:cNvPr>
          <p:cNvSpPr txBox="1"/>
          <p:nvPr/>
        </p:nvSpPr>
        <p:spPr>
          <a:xfrm>
            <a:off x="6943627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10C5C7B7-22C0-0B1A-49F4-2042FAB4B2F2}"/>
              </a:ext>
            </a:extLst>
          </p:cNvPr>
          <p:cNvSpPr/>
          <p:nvPr/>
        </p:nvSpPr>
        <p:spPr>
          <a:xfrm>
            <a:off x="7672163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2" name="직사각형 331">
            <a:extLst>
              <a:ext uri="{FF2B5EF4-FFF2-40B4-BE49-F238E27FC236}">
                <a16:creationId xmlns:a16="http://schemas.microsoft.com/office/drawing/2014/main" id="{69E62066-EE1C-511B-4DEF-9420694AB855}"/>
              </a:ext>
            </a:extLst>
          </p:cNvPr>
          <p:cNvSpPr/>
          <p:nvPr/>
        </p:nvSpPr>
        <p:spPr>
          <a:xfrm>
            <a:off x="8126921" y="4498488"/>
            <a:ext cx="330204" cy="3569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B644AC1-4E38-8F44-EAF4-79B1AA642057}"/>
              </a:ext>
            </a:extLst>
          </p:cNvPr>
          <p:cNvSpPr txBox="1"/>
          <p:nvPr/>
        </p:nvSpPr>
        <p:spPr>
          <a:xfrm>
            <a:off x="7931570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17D67C0A-74CB-2C1C-93AD-B89C0E400374}"/>
              </a:ext>
            </a:extLst>
          </p:cNvPr>
          <p:cNvSpPr txBox="1"/>
          <p:nvPr/>
        </p:nvSpPr>
        <p:spPr>
          <a:xfrm>
            <a:off x="7397104" y="4450297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A77F26A-11C3-010A-5FB4-2151386ECBFC}"/>
              </a:ext>
            </a:extLst>
          </p:cNvPr>
          <p:cNvSpPr txBox="1"/>
          <p:nvPr/>
        </p:nvSpPr>
        <p:spPr>
          <a:xfrm>
            <a:off x="6401043" y="4450297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6078E112-41D3-E6F8-3F70-21EB5171F44E}"/>
              </a:ext>
            </a:extLst>
          </p:cNvPr>
          <p:cNvSpPr/>
          <p:nvPr/>
        </p:nvSpPr>
        <p:spPr>
          <a:xfrm>
            <a:off x="8792795" y="3829073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EBF01C1A-E020-84F2-5AC0-DD383386AF07}"/>
              </a:ext>
            </a:extLst>
          </p:cNvPr>
          <p:cNvSpPr/>
          <p:nvPr/>
        </p:nvSpPr>
        <p:spPr>
          <a:xfrm>
            <a:off x="9247553" y="3829073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2F679C83-3E73-BDFA-630C-DDF343041CD5}"/>
              </a:ext>
            </a:extLst>
          </p:cNvPr>
          <p:cNvSpPr txBox="1"/>
          <p:nvPr/>
        </p:nvSpPr>
        <p:spPr>
          <a:xfrm>
            <a:off x="9052202" y="3716437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9C8CDA49-6E3F-F044-FB5D-834AE7B78BB8}"/>
              </a:ext>
            </a:extLst>
          </p:cNvPr>
          <p:cNvSpPr/>
          <p:nvPr/>
        </p:nvSpPr>
        <p:spPr>
          <a:xfrm>
            <a:off x="9783752" y="3829073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0" name="직사각형 339">
            <a:extLst>
              <a:ext uri="{FF2B5EF4-FFF2-40B4-BE49-F238E27FC236}">
                <a16:creationId xmlns:a16="http://schemas.microsoft.com/office/drawing/2014/main" id="{D67F43C4-6558-B521-7403-29ABD7F53EEA}"/>
              </a:ext>
            </a:extLst>
          </p:cNvPr>
          <p:cNvSpPr/>
          <p:nvPr/>
        </p:nvSpPr>
        <p:spPr>
          <a:xfrm>
            <a:off x="10238509" y="3829073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1FAACD4-6685-F914-FF56-ED06755B28A4}"/>
              </a:ext>
            </a:extLst>
          </p:cNvPr>
          <p:cNvSpPr txBox="1"/>
          <p:nvPr/>
        </p:nvSpPr>
        <p:spPr>
          <a:xfrm>
            <a:off x="10043159" y="3716437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FF3E0929-F019-8BAD-7E2F-E112A185EE2B}"/>
              </a:ext>
            </a:extLst>
          </p:cNvPr>
          <p:cNvSpPr/>
          <p:nvPr/>
        </p:nvSpPr>
        <p:spPr>
          <a:xfrm>
            <a:off x="10771695" y="3829073"/>
            <a:ext cx="330204" cy="3569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3" name="직사각형 342">
            <a:extLst>
              <a:ext uri="{FF2B5EF4-FFF2-40B4-BE49-F238E27FC236}">
                <a16:creationId xmlns:a16="http://schemas.microsoft.com/office/drawing/2014/main" id="{0A5F2CDF-1FF8-20C2-007B-DE2CD44B0F7F}"/>
              </a:ext>
            </a:extLst>
          </p:cNvPr>
          <p:cNvSpPr/>
          <p:nvPr/>
        </p:nvSpPr>
        <p:spPr>
          <a:xfrm>
            <a:off x="11226453" y="3829073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47C32A5-7DA3-B6FE-2065-A109A29948E1}"/>
              </a:ext>
            </a:extLst>
          </p:cNvPr>
          <p:cNvSpPr txBox="1"/>
          <p:nvPr/>
        </p:nvSpPr>
        <p:spPr>
          <a:xfrm>
            <a:off x="11031102" y="3716437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49364D78-974F-A269-50A7-6FE5A3ABCBCB}"/>
              </a:ext>
            </a:extLst>
          </p:cNvPr>
          <p:cNvSpPr txBox="1"/>
          <p:nvPr/>
        </p:nvSpPr>
        <p:spPr>
          <a:xfrm>
            <a:off x="10496636" y="3780882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5F1B942A-E27A-C317-6F40-36519B2E8521}"/>
              </a:ext>
            </a:extLst>
          </p:cNvPr>
          <p:cNvSpPr txBox="1"/>
          <p:nvPr/>
        </p:nvSpPr>
        <p:spPr>
          <a:xfrm>
            <a:off x="9500575" y="3780882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56E3D532-6D35-DA18-5B30-8142EAC70B63}"/>
              </a:ext>
            </a:extLst>
          </p:cNvPr>
          <p:cNvSpPr/>
          <p:nvPr/>
        </p:nvSpPr>
        <p:spPr>
          <a:xfrm>
            <a:off x="8792794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7672DE9C-628D-885F-DDB1-44516C027F95}"/>
              </a:ext>
            </a:extLst>
          </p:cNvPr>
          <p:cNvSpPr/>
          <p:nvPr/>
        </p:nvSpPr>
        <p:spPr>
          <a:xfrm>
            <a:off x="9247552" y="4498488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CCFF1046-5C0A-B21A-A3F5-074F373D9813}"/>
              </a:ext>
            </a:extLst>
          </p:cNvPr>
          <p:cNvSpPr txBox="1"/>
          <p:nvPr/>
        </p:nvSpPr>
        <p:spPr>
          <a:xfrm>
            <a:off x="9052201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B3331565-B4B7-783C-6772-4E4B32C6F87D}"/>
              </a:ext>
            </a:extLst>
          </p:cNvPr>
          <p:cNvSpPr/>
          <p:nvPr/>
        </p:nvSpPr>
        <p:spPr>
          <a:xfrm>
            <a:off x="9783751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8B64DBF2-80B7-A0A7-D361-6E605607FC75}"/>
              </a:ext>
            </a:extLst>
          </p:cNvPr>
          <p:cNvSpPr/>
          <p:nvPr/>
        </p:nvSpPr>
        <p:spPr>
          <a:xfrm>
            <a:off x="10238509" y="4498488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B0165EAF-F5C2-41A8-528E-0C0D8672ED41}"/>
              </a:ext>
            </a:extLst>
          </p:cNvPr>
          <p:cNvSpPr txBox="1"/>
          <p:nvPr/>
        </p:nvSpPr>
        <p:spPr>
          <a:xfrm>
            <a:off x="10043158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EB44DBC8-9182-EADA-C0B9-013C1F1B4F92}"/>
              </a:ext>
            </a:extLst>
          </p:cNvPr>
          <p:cNvSpPr/>
          <p:nvPr/>
        </p:nvSpPr>
        <p:spPr>
          <a:xfrm>
            <a:off x="10771695" y="4498488"/>
            <a:ext cx="330204" cy="35695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EE9ECC20-766E-E470-DB91-087EA646840A}"/>
              </a:ext>
            </a:extLst>
          </p:cNvPr>
          <p:cNvSpPr/>
          <p:nvPr/>
        </p:nvSpPr>
        <p:spPr>
          <a:xfrm>
            <a:off x="11226452" y="4498488"/>
            <a:ext cx="330204" cy="3569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70BD276-26C8-70D1-0FDA-FD1799B7AE20}"/>
              </a:ext>
            </a:extLst>
          </p:cNvPr>
          <p:cNvSpPr txBox="1"/>
          <p:nvPr/>
        </p:nvSpPr>
        <p:spPr>
          <a:xfrm>
            <a:off x="11031101" y="4385852"/>
            <a:ext cx="214390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30E97A74-E267-8FA4-4BEC-D2D5916C99A5}"/>
              </a:ext>
            </a:extLst>
          </p:cNvPr>
          <p:cNvSpPr txBox="1"/>
          <p:nvPr/>
        </p:nvSpPr>
        <p:spPr>
          <a:xfrm>
            <a:off x="10496635" y="4450298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927EEB15-5D6E-10C3-3744-4B674EB6DE47}"/>
              </a:ext>
            </a:extLst>
          </p:cNvPr>
          <p:cNvSpPr txBox="1"/>
          <p:nvPr/>
        </p:nvSpPr>
        <p:spPr>
          <a:xfrm>
            <a:off x="9500574" y="4450298"/>
            <a:ext cx="265487" cy="39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+</a:t>
            </a:r>
            <a:endParaRPr lang="ko-KR" altLang="en-US" sz="2400" b="1" dirty="0"/>
          </a:p>
        </p:txBody>
      </p:sp>
      <p:sp>
        <p:nvSpPr>
          <p:cNvPr id="358" name="왼쪽 중괄호 357">
            <a:extLst>
              <a:ext uri="{FF2B5EF4-FFF2-40B4-BE49-F238E27FC236}">
                <a16:creationId xmlns:a16="http://schemas.microsoft.com/office/drawing/2014/main" id="{C4032A65-153F-7498-D8CE-5D5907ACFDC0}"/>
              </a:ext>
            </a:extLst>
          </p:cNvPr>
          <p:cNvSpPr/>
          <p:nvPr/>
        </p:nvSpPr>
        <p:spPr>
          <a:xfrm>
            <a:off x="5364661" y="3780882"/>
            <a:ext cx="243074" cy="112183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왼쪽 중괄호 358">
            <a:extLst>
              <a:ext uri="{FF2B5EF4-FFF2-40B4-BE49-F238E27FC236}">
                <a16:creationId xmlns:a16="http://schemas.microsoft.com/office/drawing/2014/main" id="{BC645899-C76C-A579-9919-783E8F958271}"/>
              </a:ext>
            </a:extLst>
          </p:cNvPr>
          <p:cNvSpPr/>
          <p:nvPr/>
        </p:nvSpPr>
        <p:spPr>
          <a:xfrm flipH="1">
            <a:off x="11608740" y="3783218"/>
            <a:ext cx="243074" cy="112183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F3DB3EA-FAA9-BFA4-962A-8EDBB8FDFDCA}"/>
              </a:ext>
            </a:extLst>
          </p:cNvPr>
          <p:cNvSpPr/>
          <p:nvPr/>
        </p:nvSpPr>
        <p:spPr>
          <a:xfrm>
            <a:off x="567406" y="3313869"/>
            <a:ext cx="1104592" cy="10047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자유형: 도형 385">
            <a:extLst>
              <a:ext uri="{FF2B5EF4-FFF2-40B4-BE49-F238E27FC236}">
                <a16:creationId xmlns:a16="http://schemas.microsoft.com/office/drawing/2014/main" id="{9CBE4AF8-E857-1FAF-3769-C0493C1AC6BD}"/>
              </a:ext>
            </a:extLst>
          </p:cNvPr>
          <p:cNvSpPr/>
          <p:nvPr/>
        </p:nvSpPr>
        <p:spPr>
          <a:xfrm>
            <a:off x="728817" y="3404591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CEBE207-A655-6341-F1D1-52EF4274BB9F}"/>
              </a:ext>
            </a:extLst>
          </p:cNvPr>
          <p:cNvSpPr txBox="1"/>
          <p:nvPr/>
        </p:nvSpPr>
        <p:spPr>
          <a:xfrm>
            <a:off x="613424" y="3684537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T[0,0]</a:t>
            </a:r>
            <a:endParaRPr lang="ko-KR" altLang="en-US" sz="700" b="1" i="1" dirty="0"/>
          </a:p>
        </p:txBody>
      </p:sp>
      <p:sp>
        <p:nvSpPr>
          <p:cNvPr id="395" name="자유형: 도형 394">
            <a:extLst>
              <a:ext uri="{FF2B5EF4-FFF2-40B4-BE49-F238E27FC236}">
                <a16:creationId xmlns:a16="http://schemas.microsoft.com/office/drawing/2014/main" id="{8DEF95FE-D1AF-26CA-3335-4EBCC4F94547}"/>
              </a:ext>
            </a:extLst>
          </p:cNvPr>
          <p:cNvSpPr/>
          <p:nvPr/>
        </p:nvSpPr>
        <p:spPr>
          <a:xfrm>
            <a:off x="995612" y="3404591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5FED2201-5588-B701-EDFC-4F92789A5B28}"/>
              </a:ext>
            </a:extLst>
          </p:cNvPr>
          <p:cNvSpPr txBox="1"/>
          <p:nvPr/>
        </p:nvSpPr>
        <p:spPr>
          <a:xfrm>
            <a:off x="880219" y="3684537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T[0,1]</a:t>
            </a:r>
            <a:endParaRPr lang="ko-KR" altLang="en-US" sz="700" b="1" i="1" dirty="0"/>
          </a:p>
        </p:txBody>
      </p:sp>
      <p:sp>
        <p:nvSpPr>
          <p:cNvPr id="397" name="자유형: 도형 396">
            <a:extLst>
              <a:ext uri="{FF2B5EF4-FFF2-40B4-BE49-F238E27FC236}">
                <a16:creationId xmlns:a16="http://schemas.microsoft.com/office/drawing/2014/main" id="{DC888A5E-5C60-2127-5221-903B8D7E192B}"/>
              </a:ext>
            </a:extLst>
          </p:cNvPr>
          <p:cNvSpPr/>
          <p:nvPr/>
        </p:nvSpPr>
        <p:spPr>
          <a:xfrm>
            <a:off x="1255777" y="3402836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00A4FE5B-6B61-0151-B5F1-E304B33C6E38}"/>
              </a:ext>
            </a:extLst>
          </p:cNvPr>
          <p:cNvSpPr txBox="1"/>
          <p:nvPr/>
        </p:nvSpPr>
        <p:spPr>
          <a:xfrm>
            <a:off x="1140384" y="3682782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T[0,2]</a:t>
            </a:r>
            <a:endParaRPr lang="ko-KR" altLang="en-US" sz="700" b="1" i="1" dirty="0"/>
          </a:p>
        </p:txBody>
      </p:sp>
      <p:sp>
        <p:nvSpPr>
          <p:cNvPr id="399" name="자유형: 도형 398">
            <a:extLst>
              <a:ext uri="{FF2B5EF4-FFF2-40B4-BE49-F238E27FC236}">
                <a16:creationId xmlns:a16="http://schemas.microsoft.com/office/drawing/2014/main" id="{AB25D424-4DFB-D491-CF87-146C7821BE65}"/>
              </a:ext>
            </a:extLst>
          </p:cNvPr>
          <p:cNvSpPr/>
          <p:nvPr/>
        </p:nvSpPr>
        <p:spPr>
          <a:xfrm>
            <a:off x="1503007" y="3404583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3A7B716-9928-39F8-C28F-FF86D89DB340}"/>
              </a:ext>
            </a:extLst>
          </p:cNvPr>
          <p:cNvSpPr txBox="1"/>
          <p:nvPr/>
        </p:nvSpPr>
        <p:spPr>
          <a:xfrm>
            <a:off x="1387614" y="3684529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T[0,3]</a:t>
            </a:r>
            <a:endParaRPr lang="ko-KR" altLang="en-US" sz="700" b="1" i="1" dirty="0"/>
          </a:p>
        </p:txBody>
      </p:sp>
      <p:sp>
        <p:nvSpPr>
          <p:cNvPr id="401" name="자유형: 도형 400">
            <a:extLst>
              <a:ext uri="{FF2B5EF4-FFF2-40B4-BE49-F238E27FC236}">
                <a16:creationId xmlns:a16="http://schemas.microsoft.com/office/drawing/2014/main" id="{CA8FD39E-B05B-E075-F723-3524BFA653FD}"/>
              </a:ext>
            </a:extLst>
          </p:cNvPr>
          <p:cNvSpPr/>
          <p:nvPr/>
        </p:nvSpPr>
        <p:spPr>
          <a:xfrm>
            <a:off x="724435" y="3831920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8F59FB7-A0FE-3B25-85C2-7B72401FA31F}"/>
              </a:ext>
            </a:extLst>
          </p:cNvPr>
          <p:cNvSpPr txBox="1"/>
          <p:nvPr/>
        </p:nvSpPr>
        <p:spPr>
          <a:xfrm>
            <a:off x="609042" y="4111866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T[1,0]</a:t>
            </a:r>
            <a:endParaRPr lang="ko-KR" altLang="en-US" sz="700" b="1" i="1" dirty="0"/>
          </a:p>
        </p:txBody>
      </p:sp>
      <p:sp>
        <p:nvSpPr>
          <p:cNvPr id="403" name="자유형: 도형 402">
            <a:extLst>
              <a:ext uri="{FF2B5EF4-FFF2-40B4-BE49-F238E27FC236}">
                <a16:creationId xmlns:a16="http://schemas.microsoft.com/office/drawing/2014/main" id="{1870D4C5-9F83-DED1-A7EC-788101799DDF}"/>
              </a:ext>
            </a:extLst>
          </p:cNvPr>
          <p:cNvSpPr/>
          <p:nvPr/>
        </p:nvSpPr>
        <p:spPr>
          <a:xfrm>
            <a:off x="991230" y="3831920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D7E8285B-2F34-686D-7952-2C70ADC93A03}"/>
              </a:ext>
            </a:extLst>
          </p:cNvPr>
          <p:cNvSpPr txBox="1"/>
          <p:nvPr/>
        </p:nvSpPr>
        <p:spPr>
          <a:xfrm>
            <a:off x="875837" y="4111866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T[1,1]</a:t>
            </a:r>
            <a:endParaRPr lang="ko-KR" altLang="en-US" sz="700" b="1" i="1" dirty="0"/>
          </a:p>
        </p:txBody>
      </p:sp>
      <p:sp>
        <p:nvSpPr>
          <p:cNvPr id="405" name="자유형: 도형 404">
            <a:extLst>
              <a:ext uri="{FF2B5EF4-FFF2-40B4-BE49-F238E27FC236}">
                <a16:creationId xmlns:a16="http://schemas.microsoft.com/office/drawing/2014/main" id="{FEB3ACED-33F4-94D9-E8C4-AAB0232DF644}"/>
              </a:ext>
            </a:extLst>
          </p:cNvPr>
          <p:cNvSpPr/>
          <p:nvPr/>
        </p:nvSpPr>
        <p:spPr>
          <a:xfrm>
            <a:off x="1251395" y="3830165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B70B2D1E-3490-490D-C4F3-C26DE3BF09A9}"/>
              </a:ext>
            </a:extLst>
          </p:cNvPr>
          <p:cNvSpPr txBox="1"/>
          <p:nvPr/>
        </p:nvSpPr>
        <p:spPr>
          <a:xfrm>
            <a:off x="1136002" y="4110111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T[1,2]</a:t>
            </a:r>
            <a:endParaRPr lang="ko-KR" altLang="en-US" sz="700" b="1" i="1" dirty="0"/>
          </a:p>
        </p:txBody>
      </p:sp>
      <p:sp>
        <p:nvSpPr>
          <p:cNvPr id="407" name="자유형: 도형 406">
            <a:extLst>
              <a:ext uri="{FF2B5EF4-FFF2-40B4-BE49-F238E27FC236}">
                <a16:creationId xmlns:a16="http://schemas.microsoft.com/office/drawing/2014/main" id="{23A5961A-C9FE-3B9A-02EA-7A6CC4CC6AC9}"/>
              </a:ext>
            </a:extLst>
          </p:cNvPr>
          <p:cNvSpPr/>
          <p:nvPr/>
        </p:nvSpPr>
        <p:spPr>
          <a:xfrm>
            <a:off x="1498625" y="3831912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E48C02FF-472B-32F0-0EF9-330B0B494404}"/>
              </a:ext>
            </a:extLst>
          </p:cNvPr>
          <p:cNvSpPr txBox="1"/>
          <p:nvPr/>
        </p:nvSpPr>
        <p:spPr>
          <a:xfrm>
            <a:off x="1383232" y="4111858"/>
            <a:ext cx="2668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i="1" dirty="0"/>
              <a:t>T[1,3]</a:t>
            </a:r>
            <a:endParaRPr lang="ko-KR" altLang="en-US" sz="700" b="1" i="1" dirty="0"/>
          </a:p>
        </p:txBody>
      </p:sp>
      <p:cxnSp>
        <p:nvCxnSpPr>
          <p:cNvPr id="374" name="연결선: 꺾임 373">
            <a:extLst>
              <a:ext uri="{FF2B5EF4-FFF2-40B4-BE49-F238E27FC236}">
                <a16:creationId xmlns:a16="http://schemas.microsoft.com/office/drawing/2014/main" id="{78C1537F-FD50-7E27-7226-B58B205D53FD}"/>
              </a:ext>
            </a:extLst>
          </p:cNvPr>
          <p:cNvCxnSpPr>
            <a:cxnSpLocks/>
            <a:stCxn id="371" idx="0"/>
            <a:endCxn id="421" idx="0"/>
          </p:cNvCxnSpPr>
          <p:nvPr/>
        </p:nvCxnSpPr>
        <p:spPr>
          <a:xfrm rot="16200000" flipH="1">
            <a:off x="3693973" y="425400"/>
            <a:ext cx="423557" cy="6335477"/>
          </a:xfrm>
          <a:prstGeom prst="bentConnector3">
            <a:avLst>
              <a:gd name="adj1" fmla="val -125933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D0FCB811-92D9-8529-1B6F-8D759D7EE8C2}"/>
              </a:ext>
            </a:extLst>
          </p:cNvPr>
          <p:cNvSpPr/>
          <p:nvPr/>
        </p:nvSpPr>
        <p:spPr>
          <a:xfrm>
            <a:off x="609042" y="3381360"/>
            <a:ext cx="257944" cy="42801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F13BB808-07DC-49E0-78AB-9C4AC70EE2D5}"/>
              </a:ext>
            </a:extLst>
          </p:cNvPr>
          <p:cNvSpPr/>
          <p:nvPr/>
        </p:nvSpPr>
        <p:spPr>
          <a:xfrm>
            <a:off x="5641967" y="3804917"/>
            <a:ext cx="2863047" cy="42801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2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차원 행렬은 실제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차원 리스트로 구현함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1719E4E5-2F6C-38C9-85E6-D9C8FD2592A4}"/>
              </a:ext>
            </a:extLst>
          </p:cNvPr>
          <p:cNvSpPr txBox="1"/>
          <p:nvPr/>
        </p:nvSpPr>
        <p:spPr>
          <a:xfrm>
            <a:off x="1246955" y="4182654"/>
            <a:ext cx="9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A: 2 x 3</a:t>
            </a:r>
            <a:endParaRPr lang="ko-KR" altLang="en-US" b="1" i="1" dirty="0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8F985A49-99C5-0CFD-DB06-1B5424168612}"/>
              </a:ext>
            </a:extLst>
          </p:cNvPr>
          <p:cNvSpPr txBox="1"/>
          <p:nvPr/>
        </p:nvSpPr>
        <p:spPr>
          <a:xfrm>
            <a:off x="3297779" y="4189678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B: 3 x 2</a:t>
            </a:r>
            <a:endParaRPr lang="ko-KR" altLang="en-US" b="1" i="1" dirty="0"/>
          </a:p>
        </p:txBody>
      </p:sp>
      <p:sp>
        <p:nvSpPr>
          <p:cNvPr id="515" name="왼쪽 중괄호 514">
            <a:extLst>
              <a:ext uri="{FF2B5EF4-FFF2-40B4-BE49-F238E27FC236}">
                <a16:creationId xmlns:a16="http://schemas.microsoft.com/office/drawing/2014/main" id="{FEAAC8E7-0A25-2C87-F1CC-8BB3684AD89B}"/>
              </a:ext>
            </a:extLst>
          </p:cNvPr>
          <p:cNvSpPr/>
          <p:nvPr/>
        </p:nvSpPr>
        <p:spPr>
          <a:xfrm>
            <a:off x="756620" y="2898724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왼쪽 중괄호 515">
            <a:extLst>
              <a:ext uri="{FF2B5EF4-FFF2-40B4-BE49-F238E27FC236}">
                <a16:creationId xmlns:a16="http://schemas.microsoft.com/office/drawing/2014/main" id="{4E552F15-9AB4-453C-FB40-AD14D0327D4A}"/>
              </a:ext>
            </a:extLst>
          </p:cNvPr>
          <p:cNvSpPr/>
          <p:nvPr/>
        </p:nvSpPr>
        <p:spPr>
          <a:xfrm flipH="1">
            <a:off x="2267684" y="2898724"/>
            <a:ext cx="243074" cy="97802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7" name="직사각형 516">
            <a:extLst>
              <a:ext uri="{FF2B5EF4-FFF2-40B4-BE49-F238E27FC236}">
                <a16:creationId xmlns:a16="http://schemas.microsoft.com/office/drawing/2014/main" id="{E9D165CA-23A8-124D-6936-C16861C8D656}"/>
              </a:ext>
            </a:extLst>
          </p:cNvPr>
          <p:cNvSpPr/>
          <p:nvPr/>
        </p:nvSpPr>
        <p:spPr>
          <a:xfrm>
            <a:off x="1014369" y="2986392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11A77CAA-0D0D-6F26-F71F-23FD27D1E885}"/>
              </a:ext>
            </a:extLst>
          </p:cNvPr>
          <p:cNvSpPr/>
          <p:nvPr/>
        </p:nvSpPr>
        <p:spPr>
          <a:xfrm>
            <a:off x="1463614" y="2986392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EBFFE699-7576-6377-172A-85D6016CE492}"/>
              </a:ext>
            </a:extLst>
          </p:cNvPr>
          <p:cNvSpPr/>
          <p:nvPr/>
        </p:nvSpPr>
        <p:spPr>
          <a:xfrm>
            <a:off x="1014369" y="3436024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4201BC6A-0DB4-68EC-E6D1-49F8912E4CA8}"/>
              </a:ext>
            </a:extLst>
          </p:cNvPr>
          <p:cNvSpPr/>
          <p:nvPr/>
        </p:nvSpPr>
        <p:spPr>
          <a:xfrm>
            <a:off x="1463614" y="3436024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B1E17ED9-EF56-81A8-70A6-917A2486D48F}"/>
              </a:ext>
            </a:extLst>
          </p:cNvPr>
          <p:cNvSpPr/>
          <p:nvPr/>
        </p:nvSpPr>
        <p:spPr>
          <a:xfrm>
            <a:off x="1912858" y="2986392"/>
            <a:ext cx="340150" cy="356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3785CF49-4EAB-90DB-E1EE-E6CCF93BABDD}"/>
              </a:ext>
            </a:extLst>
          </p:cNvPr>
          <p:cNvSpPr/>
          <p:nvPr/>
        </p:nvSpPr>
        <p:spPr>
          <a:xfrm>
            <a:off x="1912858" y="3436024"/>
            <a:ext cx="340150" cy="3565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1,2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3" name="왼쪽 중괄호 522">
            <a:extLst>
              <a:ext uri="{FF2B5EF4-FFF2-40B4-BE49-F238E27FC236}">
                <a16:creationId xmlns:a16="http://schemas.microsoft.com/office/drawing/2014/main" id="{8C4251CE-C7E8-29F4-EF5F-D1AD6CEFDCAD}"/>
              </a:ext>
            </a:extLst>
          </p:cNvPr>
          <p:cNvSpPr/>
          <p:nvPr/>
        </p:nvSpPr>
        <p:spPr>
          <a:xfrm>
            <a:off x="3118963" y="2675700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4" name="왼쪽 중괄호 523">
            <a:extLst>
              <a:ext uri="{FF2B5EF4-FFF2-40B4-BE49-F238E27FC236}">
                <a16:creationId xmlns:a16="http://schemas.microsoft.com/office/drawing/2014/main" id="{72FABDA4-E49A-B766-4824-90DDA9DCC963}"/>
              </a:ext>
            </a:extLst>
          </p:cNvPr>
          <p:cNvSpPr/>
          <p:nvPr/>
        </p:nvSpPr>
        <p:spPr>
          <a:xfrm flipH="1">
            <a:off x="4166107" y="2675700"/>
            <a:ext cx="243074" cy="1416769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5" name="직사각형 524">
            <a:extLst>
              <a:ext uri="{FF2B5EF4-FFF2-40B4-BE49-F238E27FC236}">
                <a16:creationId xmlns:a16="http://schemas.microsoft.com/office/drawing/2014/main" id="{46513975-A9E9-9FF0-CE81-74CC1C8C383B}"/>
              </a:ext>
            </a:extLst>
          </p:cNvPr>
          <p:cNvSpPr/>
          <p:nvPr/>
        </p:nvSpPr>
        <p:spPr>
          <a:xfrm>
            <a:off x="3376713" y="2763369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6" name="직사각형 525">
            <a:extLst>
              <a:ext uri="{FF2B5EF4-FFF2-40B4-BE49-F238E27FC236}">
                <a16:creationId xmlns:a16="http://schemas.microsoft.com/office/drawing/2014/main" id="{C0046A54-01FD-5A93-AAF2-A083E962E06D}"/>
              </a:ext>
            </a:extLst>
          </p:cNvPr>
          <p:cNvSpPr/>
          <p:nvPr/>
        </p:nvSpPr>
        <p:spPr>
          <a:xfrm>
            <a:off x="3825957" y="2763369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0,1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34C983D1-C15D-716A-17D6-68F4EBA77FC2}"/>
              </a:ext>
            </a:extLst>
          </p:cNvPr>
          <p:cNvSpPr/>
          <p:nvPr/>
        </p:nvSpPr>
        <p:spPr>
          <a:xfrm>
            <a:off x="3376713" y="3213000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7D591886-CF88-C9DC-2B97-EADEE023BEE8}"/>
              </a:ext>
            </a:extLst>
          </p:cNvPr>
          <p:cNvSpPr/>
          <p:nvPr/>
        </p:nvSpPr>
        <p:spPr>
          <a:xfrm>
            <a:off x="3825957" y="3213000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1,1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33067864-F28B-4280-8E7B-1A1ECFFE14AB}"/>
              </a:ext>
            </a:extLst>
          </p:cNvPr>
          <p:cNvSpPr/>
          <p:nvPr/>
        </p:nvSpPr>
        <p:spPr>
          <a:xfrm>
            <a:off x="3376713" y="3662631"/>
            <a:ext cx="340150" cy="35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2,0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CF489971-FC2E-9562-66DF-9649A8E0BA39}"/>
              </a:ext>
            </a:extLst>
          </p:cNvPr>
          <p:cNvSpPr/>
          <p:nvPr/>
        </p:nvSpPr>
        <p:spPr>
          <a:xfrm>
            <a:off x="3825957" y="3653729"/>
            <a:ext cx="340150" cy="3565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2,1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B85C609C-4AB0-038B-7633-3E48A8A20EAB}"/>
              </a:ext>
            </a:extLst>
          </p:cNvPr>
          <p:cNvSpPr txBox="1"/>
          <p:nvPr/>
        </p:nvSpPr>
        <p:spPr>
          <a:xfrm>
            <a:off x="2678361" y="3029183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32" name="화살표: 오른쪽 531">
            <a:extLst>
              <a:ext uri="{FF2B5EF4-FFF2-40B4-BE49-F238E27FC236}">
                <a16:creationId xmlns:a16="http://schemas.microsoft.com/office/drawing/2014/main" id="{9741DD49-4713-8111-44DE-5D015F9B56FF}"/>
              </a:ext>
            </a:extLst>
          </p:cNvPr>
          <p:cNvSpPr/>
          <p:nvPr/>
        </p:nvSpPr>
        <p:spPr>
          <a:xfrm>
            <a:off x="4885453" y="3282878"/>
            <a:ext cx="614006" cy="270482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ED3030F-10AC-9D12-926D-040F71B94FF8}"/>
              </a:ext>
            </a:extLst>
          </p:cNvPr>
          <p:cNvSpPr txBox="1"/>
          <p:nvPr/>
        </p:nvSpPr>
        <p:spPr>
          <a:xfrm>
            <a:off x="8755185" y="3061119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48989490-E445-077B-A3F0-2DE6EFF2E71C}"/>
              </a:ext>
            </a:extLst>
          </p:cNvPr>
          <p:cNvSpPr/>
          <p:nvPr/>
        </p:nvSpPr>
        <p:spPr>
          <a:xfrm>
            <a:off x="6007101" y="3213000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5945F3C9-D295-938D-AA54-40C52B00DC4F}"/>
              </a:ext>
            </a:extLst>
          </p:cNvPr>
          <p:cNvSpPr/>
          <p:nvPr/>
        </p:nvSpPr>
        <p:spPr>
          <a:xfrm>
            <a:off x="6439101" y="3213000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60174AE1-9935-1147-14FA-D13503861E14}"/>
              </a:ext>
            </a:extLst>
          </p:cNvPr>
          <p:cNvSpPr/>
          <p:nvPr/>
        </p:nvSpPr>
        <p:spPr>
          <a:xfrm>
            <a:off x="6871101" y="3213000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9FA5A1CC-BD26-7881-0814-617F2503D76B}"/>
              </a:ext>
            </a:extLst>
          </p:cNvPr>
          <p:cNvSpPr/>
          <p:nvPr/>
        </p:nvSpPr>
        <p:spPr>
          <a:xfrm>
            <a:off x="7303101" y="3213000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82FCE0DC-0D94-B163-1134-D3745ADAAC77}"/>
              </a:ext>
            </a:extLst>
          </p:cNvPr>
          <p:cNvSpPr/>
          <p:nvPr/>
        </p:nvSpPr>
        <p:spPr>
          <a:xfrm>
            <a:off x="7735101" y="3213000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45FF9069-E370-5979-5E4C-B78784E61ED1}"/>
              </a:ext>
            </a:extLst>
          </p:cNvPr>
          <p:cNvSpPr/>
          <p:nvPr/>
        </p:nvSpPr>
        <p:spPr>
          <a:xfrm>
            <a:off x="8167101" y="3213000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FD49831D-319B-BCFF-614A-6E2DF8A2D9AC}"/>
              </a:ext>
            </a:extLst>
          </p:cNvPr>
          <p:cNvSpPr/>
          <p:nvPr/>
        </p:nvSpPr>
        <p:spPr>
          <a:xfrm>
            <a:off x="9156758" y="3213000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70C1EEE4-2F92-EC6E-6F63-BEA8E7E00EE8}"/>
              </a:ext>
            </a:extLst>
          </p:cNvPr>
          <p:cNvSpPr/>
          <p:nvPr/>
        </p:nvSpPr>
        <p:spPr>
          <a:xfrm>
            <a:off x="9588758" y="3213000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E5C9C9AB-3531-4954-5A11-49FB1913F95B}"/>
              </a:ext>
            </a:extLst>
          </p:cNvPr>
          <p:cNvSpPr/>
          <p:nvPr/>
        </p:nvSpPr>
        <p:spPr>
          <a:xfrm>
            <a:off x="10020758" y="3213000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92BBAB0D-EEB1-1357-FB90-D8B347E3CED5}"/>
              </a:ext>
            </a:extLst>
          </p:cNvPr>
          <p:cNvSpPr/>
          <p:nvPr/>
        </p:nvSpPr>
        <p:spPr>
          <a:xfrm>
            <a:off x="10452758" y="3213000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884981AC-70FE-3B73-5712-A2D157F14CA9}"/>
              </a:ext>
            </a:extLst>
          </p:cNvPr>
          <p:cNvSpPr/>
          <p:nvPr/>
        </p:nvSpPr>
        <p:spPr>
          <a:xfrm>
            <a:off x="10884758" y="3213000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5D6050FD-E9BB-0252-40F3-06CB408468D2}"/>
              </a:ext>
            </a:extLst>
          </p:cNvPr>
          <p:cNvSpPr/>
          <p:nvPr/>
        </p:nvSpPr>
        <p:spPr>
          <a:xfrm>
            <a:off x="11316758" y="3213000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72A275F2-7786-28B0-9A26-8D91CF5806A7}"/>
              </a:ext>
            </a:extLst>
          </p:cNvPr>
          <p:cNvSpPr txBox="1"/>
          <p:nvPr/>
        </p:nvSpPr>
        <p:spPr>
          <a:xfrm>
            <a:off x="7141086" y="3773605"/>
            <a:ext cx="9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A</a:t>
            </a:r>
            <a:endParaRPr lang="ko-KR" altLang="en-US" b="1" i="1" dirty="0"/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0CAC871-A74F-AF1A-CFE7-8DD9A1AB44FF}"/>
              </a:ext>
            </a:extLst>
          </p:cNvPr>
          <p:cNvSpPr txBox="1"/>
          <p:nvPr/>
        </p:nvSpPr>
        <p:spPr>
          <a:xfrm>
            <a:off x="10291647" y="3778247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B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4325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Intro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59233-312F-879C-1210-6861808E20BE}"/>
              </a:ext>
            </a:extLst>
          </p:cNvPr>
          <p:cNvSpPr txBox="1"/>
          <p:nvPr/>
        </p:nvSpPr>
        <p:spPr>
          <a:xfrm>
            <a:off x="5018714" y="6073140"/>
            <a:ext cx="6128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</a:rPr>
              <a:t>NVIDIA </a:t>
            </a:r>
            <a:r>
              <a:rPr lang="ko-KR" altLang="en-US" sz="1000" dirty="0">
                <a:solidFill>
                  <a:schemeClr val="accent5"/>
                </a:solidFill>
              </a:rPr>
              <a:t>CUDA_C_Programming_Guide.pdf</a:t>
            </a:r>
            <a:r>
              <a:rPr lang="en-US" altLang="ko-KR" sz="1000" dirty="0">
                <a:solidFill>
                  <a:schemeClr val="accent5"/>
                </a:solidFill>
              </a:rPr>
              <a:t>, https://developer.nvidia.com/cuda-zone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796B306-3EA9-ED48-146E-66B72752106A}"/>
              </a:ext>
            </a:extLst>
          </p:cNvPr>
          <p:cNvGrpSpPr/>
          <p:nvPr/>
        </p:nvGrpSpPr>
        <p:grpSpPr>
          <a:xfrm>
            <a:off x="1765971" y="1329144"/>
            <a:ext cx="7730453" cy="3747579"/>
            <a:chOff x="1965996" y="1595844"/>
            <a:chExt cx="7730453" cy="37475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58BED66-E1F4-4458-16F1-5913D7FE6DB1}"/>
                </a:ext>
              </a:extLst>
            </p:cNvPr>
            <p:cNvSpPr/>
            <p:nvPr/>
          </p:nvSpPr>
          <p:spPr>
            <a:xfrm>
              <a:off x="1965996" y="4419165"/>
              <a:ext cx="3729514" cy="92425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10000"/>
                    </a:schemeClr>
                  </a:solidFill>
                </a:rPr>
                <a:t>DRAM</a:t>
              </a:r>
              <a:endParaRPr lang="ko-KR" altLang="en-US" sz="2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63CFAA-E897-2819-5264-746AD845A304}"/>
                </a:ext>
              </a:extLst>
            </p:cNvPr>
            <p:cNvSpPr/>
            <p:nvPr/>
          </p:nvSpPr>
          <p:spPr>
            <a:xfrm>
              <a:off x="5981469" y="4419165"/>
              <a:ext cx="3714980" cy="92425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10000"/>
                    </a:schemeClr>
                  </a:solidFill>
                </a:rPr>
                <a:t>DRAM</a:t>
              </a:r>
              <a:endParaRPr lang="ko-KR" altLang="en-US" sz="2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8209D0-B7D7-705B-F2DD-E986B548C01F}"/>
                </a:ext>
              </a:extLst>
            </p:cNvPr>
            <p:cNvSpPr/>
            <p:nvPr/>
          </p:nvSpPr>
          <p:spPr>
            <a:xfrm>
              <a:off x="1965996" y="3828816"/>
              <a:ext cx="3729514" cy="52927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2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387F92-9894-532A-3275-8D21F34F7AB9}"/>
                </a:ext>
              </a:extLst>
            </p:cNvPr>
            <p:cNvGrpSpPr/>
            <p:nvPr/>
          </p:nvGrpSpPr>
          <p:grpSpPr>
            <a:xfrm>
              <a:off x="1965996" y="1595844"/>
              <a:ext cx="3729514" cy="2175605"/>
              <a:chOff x="1556422" y="2216729"/>
              <a:chExt cx="3462292" cy="16817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9C8A81E-3139-D1EB-AA83-B7BD6B4CA6C6}"/>
                  </a:ext>
                </a:extLst>
              </p:cNvPr>
              <p:cNvSpPr/>
              <p:nvPr/>
            </p:nvSpPr>
            <p:spPr>
              <a:xfrm>
                <a:off x="1556422" y="2216729"/>
                <a:ext cx="1562470" cy="1681751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Control 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FD3D235-E740-8F33-B897-96A8176915DB}"/>
                  </a:ext>
                </a:extLst>
              </p:cNvPr>
              <p:cNvSpPr/>
              <p:nvPr/>
            </p:nvSpPr>
            <p:spPr>
              <a:xfrm>
                <a:off x="3196851" y="3088086"/>
                <a:ext cx="871952" cy="810395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DDB5887-719D-B848-6F4A-38627EDBA64B}"/>
                  </a:ext>
                </a:extLst>
              </p:cNvPr>
              <p:cNvSpPr/>
              <p:nvPr/>
            </p:nvSpPr>
            <p:spPr>
              <a:xfrm>
                <a:off x="4146762" y="3088085"/>
                <a:ext cx="871952" cy="810395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B4FDA98-BB31-F4D5-458C-9C675D91B597}"/>
                  </a:ext>
                </a:extLst>
              </p:cNvPr>
              <p:cNvSpPr/>
              <p:nvPr/>
            </p:nvSpPr>
            <p:spPr>
              <a:xfrm>
                <a:off x="3196851" y="2216730"/>
                <a:ext cx="871952" cy="810395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7690355-2D9F-72A4-705C-318C6F36566F}"/>
                  </a:ext>
                </a:extLst>
              </p:cNvPr>
              <p:cNvSpPr/>
              <p:nvPr/>
            </p:nvSpPr>
            <p:spPr>
              <a:xfrm>
                <a:off x="4146762" y="2216729"/>
                <a:ext cx="871952" cy="810395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24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780E669-9DA3-2098-F751-B7F2C9A52D52}"/>
                </a:ext>
              </a:extLst>
            </p:cNvPr>
            <p:cNvGrpSpPr/>
            <p:nvPr/>
          </p:nvGrpSpPr>
          <p:grpSpPr>
            <a:xfrm>
              <a:off x="6676083" y="3847173"/>
              <a:ext cx="3019981" cy="515059"/>
              <a:chOff x="5892946" y="3898232"/>
              <a:chExt cx="3013002" cy="476913"/>
            </a:xfrm>
            <a:solidFill>
              <a:srgbClr val="92D050"/>
            </a:solidFill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7B0EA58-3738-3E65-445E-47AAD966B5FB}"/>
                  </a:ext>
                </a:extLst>
              </p:cNvPr>
              <p:cNvSpPr/>
              <p:nvPr/>
            </p:nvSpPr>
            <p:spPr>
              <a:xfrm>
                <a:off x="5892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2740D65-4F14-0A54-145C-DE234927499C}"/>
                  </a:ext>
                </a:extLst>
              </p:cNvPr>
              <p:cNvSpPr/>
              <p:nvPr/>
            </p:nvSpPr>
            <p:spPr>
              <a:xfrm>
                <a:off x="6324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A88323D-84E2-474D-87DC-5AFF2715BCD6}"/>
                  </a:ext>
                </a:extLst>
              </p:cNvPr>
              <p:cNvSpPr/>
              <p:nvPr/>
            </p:nvSpPr>
            <p:spPr>
              <a:xfrm>
                <a:off x="6757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26AAAEA-A727-2DF5-EBCA-2A4BEB43A6C2}"/>
                  </a:ext>
                </a:extLst>
              </p:cNvPr>
              <p:cNvSpPr/>
              <p:nvPr/>
            </p:nvSpPr>
            <p:spPr>
              <a:xfrm>
                <a:off x="7189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43109E7-3E19-B606-61A1-0DBD41458386}"/>
                  </a:ext>
                </a:extLst>
              </p:cNvPr>
              <p:cNvSpPr/>
              <p:nvPr/>
            </p:nvSpPr>
            <p:spPr>
              <a:xfrm>
                <a:off x="7609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ED2B333-5F56-059D-1B81-FDEAEC06DCE6}"/>
                  </a:ext>
                </a:extLst>
              </p:cNvPr>
              <p:cNvSpPr/>
              <p:nvPr/>
            </p:nvSpPr>
            <p:spPr>
              <a:xfrm>
                <a:off x="8041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71FF559-5890-EB12-7E88-2F5E4B654EC2}"/>
                  </a:ext>
                </a:extLst>
              </p:cNvPr>
              <p:cNvSpPr/>
              <p:nvPr/>
            </p:nvSpPr>
            <p:spPr>
              <a:xfrm>
                <a:off x="8473948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B496A44-50F6-FD94-ED70-E3D993FBC813}"/>
                </a:ext>
              </a:extLst>
            </p:cNvPr>
            <p:cNvGrpSpPr/>
            <p:nvPr/>
          </p:nvGrpSpPr>
          <p:grpSpPr>
            <a:xfrm>
              <a:off x="6674475" y="3284341"/>
              <a:ext cx="3019981" cy="515059"/>
              <a:chOff x="5892946" y="3898232"/>
              <a:chExt cx="3013002" cy="476913"/>
            </a:xfrm>
            <a:solidFill>
              <a:srgbClr val="92D050"/>
            </a:solidFill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2A51968C-76FA-39DB-1528-DADD2F5C36C4}"/>
                  </a:ext>
                </a:extLst>
              </p:cNvPr>
              <p:cNvSpPr/>
              <p:nvPr/>
            </p:nvSpPr>
            <p:spPr>
              <a:xfrm>
                <a:off x="5892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55796DA-74D3-121C-3110-57FF6E595A3C}"/>
                  </a:ext>
                </a:extLst>
              </p:cNvPr>
              <p:cNvSpPr/>
              <p:nvPr/>
            </p:nvSpPr>
            <p:spPr>
              <a:xfrm>
                <a:off x="6324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C3EF638-304F-A15D-AAEE-5658BE175EBA}"/>
                  </a:ext>
                </a:extLst>
              </p:cNvPr>
              <p:cNvSpPr/>
              <p:nvPr/>
            </p:nvSpPr>
            <p:spPr>
              <a:xfrm>
                <a:off x="6757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1A8AE7-A503-9184-9416-8AC0CC2D94BD}"/>
                  </a:ext>
                </a:extLst>
              </p:cNvPr>
              <p:cNvSpPr/>
              <p:nvPr/>
            </p:nvSpPr>
            <p:spPr>
              <a:xfrm>
                <a:off x="7189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709C65D-0364-CA06-2BE1-7A29AB1E42B7}"/>
                  </a:ext>
                </a:extLst>
              </p:cNvPr>
              <p:cNvSpPr/>
              <p:nvPr/>
            </p:nvSpPr>
            <p:spPr>
              <a:xfrm>
                <a:off x="7609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A6C793C-DC84-8466-DBBB-5FA8206C7ECF}"/>
                  </a:ext>
                </a:extLst>
              </p:cNvPr>
              <p:cNvSpPr/>
              <p:nvPr/>
            </p:nvSpPr>
            <p:spPr>
              <a:xfrm>
                <a:off x="8041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CA79C45-7183-4F14-AFCB-6095AF9044EC}"/>
                  </a:ext>
                </a:extLst>
              </p:cNvPr>
              <p:cNvSpPr/>
              <p:nvPr/>
            </p:nvSpPr>
            <p:spPr>
              <a:xfrm>
                <a:off x="8473948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E19F21B-1D61-8792-D791-EA0677650971}"/>
                </a:ext>
              </a:extLst>
            </p:cNvPr>
            <p:cNvGrpSpPr/>
            <p:nvPr/>
          </p:nvGrpSpPr>
          <p:grpSpPr>
            <a:xfrm>
              <a:off x="6672867" y="2721509"/>
              <a:ext cx="3019981" cy="515059"/>
              <a:chOff x="5892946" y="3898232"/>
              <a:chExt cx="3013002" cy="476913"/>
            </a:xfrm>
            <a:solidFill>
              <a:srgbClr val="92D050"/>
            </a:solidFill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B71CC35-86B6-93D5-C136-425714FDEB41}"/>
                  </a:ext>
                </a:extLst>
              </p:cNvPr>
              <p:cNvSpPr/>
              <p:nvPr/>
            </p:nvSpPr>
            <p:spPr>
              <a:xfrm>
                <a:off x="5892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085274A-5B3A-BD00-D3DB-DABC36F82595}"/>
                  </a:ext>
                </a:extLst>
              </p:cNvPr>
              <p:cNvSpPr/>
              <p:nvPr/>
            </p:nvSpPr>
            <p:spPr>
              <a:xfrm>
                <a:off x="6324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3623003-63A1-55B2-3042-A52A5C639E24}"/>
                  </a:ext>
                </a:extLst>
              </p:cNvPr>
              <p:cNvSpPr/>
              <p:nvPr/>
            </p:nvSpPr>
            <p:spPr>
              <a:xfrm>
                <a:off x="6757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C446C28-07BA-47A1-36D6-C9288AA94653}"/>
                  </a:ext>
                </a:extLst>
              </p:cNvPr>
              <p:cNvSpPr/>
              <p:nvPr/>
            </p:nvSpPr>
            <p:spPr>
              <a:xfrm>
                <a:off x="7189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32DE634-0874-1DC3-DD01-863D5B1893CD}"/>
                  </a:ext>
                </a:extLst>
              </p:cNvPr>
              <p:cNvSpPr/>
              <p:nvPr/>
            </p:nvSpPr>
            <p:spPr>
              <a:xfrm>
                <a:off x="7609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B744D43-DC37-6E70-3961-6D21CDB8585C}"/>
                  </a:ext>
                </a:extLst>
              </p:cNvPr>
              <p:cNvSpPr/>
              <p:nvPr/>
            </p:nvSpPr>
            <p:spPr>
              <a:xfrm>
                <a:off x="8041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7E77CF4-67A6-7FE5-B0C7-55DD874DF883}"/>
                  </a:ext>
                </a:extLst>
              </p:cNvPr>
              <p:cNvSpPr/>
              <p:nvPr/>
            </p:nvSpPr>
            <p:spPr>
              <a:xfrm>
                <a:off x="8473948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3A26643-5FFB-AD20-72CA-A26718C3D0A0}"/>
                </a:ext>
              </a:extLst>
            </p:cNvPr>
            <p:cNvGrpSpPr/>
            <p:nvPr/>
          </p:nvGrpSpPr>
          <p:grpSpPr>
            <a:xfrm>
              <a:off x="6671259" y="2158676"/>
              <a:ext cx="3019981" cy="515059"/>
              <a:chOff x="5892946" y="3898232"/>
              <a:chExt cx="3013002" cy="476913"/>
            </a:xfrm>
            <a:solidFill>
              <a:srgbClr val="92D050"/>
            </a:solidFill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7134248-0EB2-4185-69F7-103A4603A695}"/>
                  </a:ext>
                </a:extLst>
              </p:cNvPr>
              <p:cNvSpPr/>
              <p:nvPr/>
            </p:nvSpPr>
            <p:spPr>
              <a:xfrm>
                <a:off x="5892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6CA3AB1-FE9C-EDBA-821C-7C36FBC4FF14}"/>
                  </a:ext>
                </a:extLst>
              </p:cNvPr>
              <p:cNvSpPr/>
              <p:nvPr/>
            </p:nvSpPr>
            <p:spPr>
              <a:xfrm>
                <a:off x="6324946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2D46825-B197-4A22-F829-0AA345EBD1DB}"/>
                  </a:ext>
                </a:extLst>
              </p:cNvPr>
              <p:cNvSpPr/>
              <p:nvPr/>
            </p:nvSpPr>
            <p:spPr>
              <a:xfrm>
                <a:off x="6757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F64686C-DC1B-8D17-07CA-2437AAD98EA6}"/>
                  </a:ext>
                </a:extLst>
              </p:cNvPr>
              <p:cNvSpPr/>
              <p:nvPr/>
            </p:nvSpPr>
            <p:spPr>
              <a:xfrm>
                <a:off x="7189864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D819E7C-AC0F-6C43-B0F1-4991F8CBC288}"/>
                  </a:ext>
                </a:extLst>
              </p:cNvPr>
              <p:cNvSpPr/>
              <p:nvPr/>
            </p:nvSpPr>
            <p:spPr>
              <a:xfrm>
                <a:off x="7609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43F84BF-5C2C-00A7-7CAD-3E151E154972}"/>
                  </a:ext>
                </a:extLst>
              </p:cNvPr>
              <p:cNvSpPr/>
              <p:nvPr/>
            </p:nvSpPr>
            <p:spPr>
              <a:xfrm>
                <a:off x="8041030" y="3898479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8CCA20F-A3E4-9EDC-EA97-9B8AEDD33B40}"/>
                  </a:ext>
                </a:extLst>
              </p:cNvPr>
              <p:cNvSpPr/>
              <p:nvPr/>
            </p:nvSpPr>
            <p:spPr>
              <a:xfrm>
                <a:off x="8473948" y="3898232"/>
                <a:ext cx="432000" cy="476666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EDD25F9-CD98-8440-530D-1D6FB22F4032}"/>
                </a:ext>
              </a:extLst>
            </p:cNvPr>
            <p:cNvGrpSpPr/>
            <p:nvPr/>
          </p:nvGrpSpPr>
          <p:grpSpPr>
            <a:xfrm>
              <a:off x="6669996" y="1595844"/>
              <a:ext cx="3019981" cy="515059"/>
              <a:chOff x="6168646" y="2695575"/>
              <a:chExt cx="2803598" cy="415568"/>
            </a:xfrm>
            <a:solidFill>
              <a:srgbClr val="92D050"/>
            </a:solidFill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E93B1E7-CE80-A5B9-AD70-FD4472BC673A}"/>
                  </a:ext>
                </a:extLst>
              </p:cNvPr>
              <p:cNvSpPr/>
              <p:nvPr/>
            </p:nvSpPr>
            <p:spPr>
              <a:xfrm>
                <a:off x="6168646" y="2695683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F5DACFB-BCA9-F08D-EB4F-329254E390E6}"/>
                  </a:ext>
                </a:extLst>
              </p:cNvPr>
              <p:cNvSpPr/>
              <p:nvPr/>
            </p:nvSpPr>
            <p:spPr>
              <a:xfrm>
                <a:off x="6568916" y="2695719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CCD2D7C-9903-12A3-D2D7-978C44326CF7}"/>
                  </a:ext>
                </a:extLst>
              </p:cNvPr>
              <p:cNvSpPr/>
              <p:nvPr/>
            </p:nvSpPr>
            <p:spPr>
              <a:xfrm>
                <a:off x="6969186" y="2695575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33872B5-9431-5BDD-0F67-F46BD4A61830}"/>
                  </a:ext>
                </a:extLst>
              </p:cNvPr>
              <p:cNvSpPr/>
              <p:nvPr/>
            </p:nvSpPr>
            <p:spPr>
              <a:xfrm>
                <a:off x="7369456" y="2695611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1B4252E-48BD-16E0-91A8-A2A29AF83DA8}"/>
                  </a:ext>
                </a:extLst>
              </p:cNvPr>
              <p:cNvSpPr/>
              <p:nvPr/>
            </p:nvSpPr>
            <p:spPr>
              <a:xfrm>
                <a:off x="7769726" y="2695755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9016334-57E2-7546-1334-948EFA35A1EF}"/>
                  </a:ext>
                </a:extLst>
              </p:cNvPr>
              <p:cNvSpPr/>
              <p:nvPr/>
            </p:nvSpPr>
            <p:spPr>
              <a:xfrm>
                <a:off x="8169996" y="2695790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FC57DE7-B075-1820-9010-35617F2ACF1F}"/>
                  </a:ext>
                </a:extLst>
              </p:cNvPr>
              <p:cNvSpPr/>
              <p:nvPr/>
            </p:nvSpPr>
            <p:spPr>
              <a:xfrm>
                <a:off x="8570268" y="2695647"/>
                <a:ext cx="401976" cy="415353"/>
              </a:xfrm>
              <a:prstGeom prst="rect">
                <a:avLst/>
              </a:prstGeom>
              <a:grpFill/>
              <a:ln w="28575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2">
                        <a:lumMod val="10000"/>
                      </a:schemeClr>
                    </a:solidFill>
                  </a:rPr>
                  <a:t>ALU</a:t>
                </a:r>
                <a:endParaRPr lang="ko-KR" altLang="en-US" sz="16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D36E787-17B5-BCE2-5CF9-25C015C04CB5}"/>
                </a:ext>
              </a:extLst>
            </p:cNvPr>
            <p:cNvSpPr/>
            <p:nvPr/>
          </p:nvSpPr>
          <p:spPr>
            <a:xfrm>
              <a:off x="5981471" y="1595845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58521F-CFD5-67E6-D1DB-052EC7060BE8}"/>
                </a:ext>
              </a:extLst>
            </p:cNvPr>
            <p:cNvSpPr/>
            <p:nvPr/>
          </p:nvSpPr>
          <p:spPr>
            <a:xfrm>
              <a:off x="5981471" y="1844957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F7EF57A-2290-95F5-985A-7089DF6C7796}"/>
                </a:ext>
              </a:extLst>
            </p:cNvPr>
            <p:cNvSpPr/>
            <p:nvPr/>
          </p:nvSpPr>
          <p:spPr>
            <a:xfrm>
              <a:off x="5981469" y="2157990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26C2174-04F5-E5F4-2062-64A9C060C4DB}"/>
                </a:ext>
              </a:extLst>
            </p:cNvPr>
            <p:cNvSpPr/>
            <p:nvPr/>
          </p:nvSpPr>
          <p:spPr>
            <a:xfrm>
              <a:off x="5981469" y="2407101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A496775-1047-A8DD-9217-E00D046B22CF}"/>
                </a:ext>
              </a:extLst>
            </p:cNvPr>
            <p:cNvSpPr/>
            <p:nvPr/>
          </p:nvSpPr>
          <p:spPr>
            <a:xfrm>
              <a:off x="5984036" y="2720134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84A52A6-09A6-6721-C617-9F43A1B0CFFF}"/>
                </a:ext>
              </a:extLst>
            </p:cNvPr>
            <p:cNvSpPr/>
            <p:nvPr/>
          </p:nvSpPr>
          <p:spPr>
            <a:xfrm>
              <a:off x="5984036" y="2969246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4D7D572-D0CE-A06A-1C53-695DE5470CEC}"/>
                </a:ext>
              </a:extLst>
            </p:cNvPr>
            <p:cNvSpPr/>
            <p:nvPr/>
          </p:nvSpPr>
          <p:spPr>
            <a:xfrm>
              <a:off x="5984036" y="3285230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40B556E-185F-F536-0D92-FC366730D225}"/>
                </a:ext>
              </a:extLst>
            </p:cNvPr>
            <p:cNvSpPr/>
            <p:nvPr/>
          </p:nvSpPr>
          <p:spPr>
            <a:xfrm>
              <a:off x="5984036" y="3534341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13D2A2B-4BAD-721A-C30F-95AEA6808568}"/>
                </a:ext>
              </a:extLst>
            </p:cNvPr>
            <p:cNvSpPr/>
            <p:nvPr/>
          </p:nvSpPr>
          <p:spPr>
            <a:xfrm>
              <a:off x="5984036" y="3846391"/>
              <a:ext cx="690197" cy="2491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Control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7219C43-5153-E13C-8393-E0040CD6D6C5}"/>
                </a:ext>
              </a:extLst>
            </p:cNvPr>
            <p:cNvSpPr/>
            <p:nvPr/>
          </p:nvSpPr>
          <p:spPr>
            <a:xfrm>
              <a:off x="5984036" y="4095503"/>
              <a:ext cx="690197" cy="265680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500" b="1" dirty="0">
                  <a:solidFill>
                    <a:schemeClr val="bg2">
                      <a:lumMod val="10000"/>
                    </a:schemeClr>
                  </a:solidFill>
                </a:rPr>
                <a:t>Cache</a:t>
              </a:r>
              <a:endParaRPr lang="ko-KR" altLang="en-US" sz="15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933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차원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구성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쓰레드가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x, y, 2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가지 인덱스를 가짐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threadIdx.y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threadIdx.x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좌표값을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기준으로 좌 행렬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Row,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우 행렬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Column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원소 접근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8B050-9156-458C-53C7-9D85E9876A8B}"/>
              </a:ext>
            </a:extLst>
          </p:cNvPr>
          <p:cNvSpPr/>
          <p:nvPr/>
        </p:nvSpPr>
        <p:spPr>
          <a:xfrm>
            <a:off x="839372" y="4493811"/>
            <a:ext cx="956568" cy="960036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3F6D6E0-D5E6-9D8A-1F70-EBAE6F768B14}"/>
              </a:ext>
            </a:extLst>
          </p:cNvPr>
          <p:cNvSpPr/>
          <p:nvPr/>
        </p:nvSpPr>
        <p:spPr>
          <a:xfrm>
            <a:off x="344326" y="4221228"/>
            <a:ext cx="2195803" cy="1826583"/>
          </a:xfrm>
          <a:prstGeom prst="roundRect">
            <a:avLst>
              <a:gd name="adj" fmla="val 7274"/>
            </a:avLst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F3DB3EA-FAA9-BFA4-962A-8EDBB8FDFDCA}"/>
              </a:ext>
            </a:extLst>
          </p:cNvPr>
          <p:cNvSpPr/>
          <p:nvPr/>
        </p:nvSpPr>
        <p:spPr>
          <a:xfrm>
            <a:off x="659863" y="4477977"/>
            <a:ext cx="1559343" cy="12546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자유형: 도형 385">
            <a:extLst>
              <a:ext uri="{FF2B5EF4-FFF2-40B4-BE49-F238E27FC236}">
                <a16:creationId xmlns:a16="http://schemas.microsoft.com/office/drawing/2014/main" id="{9CBE4AF8-E857-1FAF-3769-C0493C1AC6BD}"/>
              </a:ext>
            </a:extLst>
          </p:cNvPr>
          <p:cNvSpPr/>
          <p:nvPr/>
        </p:nvSpPr>
        <p:spPr>
          <a:xfrm>
            <a:off x="887950" y="4616324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DCEBE207-A655-6341-F1D1-52EF4274BB9F}"/>
              </a:ext>
            </a:extLst>
          </p:cNvPr>
          <p:cNvSpPr txBox="1"/>
          <p:nvPr/>
        </p:nvSpPr>
        <p:spPr>
          <a:xfrm>
            <a:off x="743982" y="4896270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T[0,0]</a:t>
            </a:r>
            <a:endParaRPr lang="ko-KR" altLang="en-US" sz="900" b="1" i="1" dirty="0"/>
          </a:p>
        </p:txBody>
      </p:sp>
      <p:sp>
        <p:nvSpPr>
          <p:cNvPr id="395" name="자유형: 도형 394">
            <a:extLst>
              <a:ext uri="{FF2B5EF4-FFF2-40B4-BE49-F238E27FC236}">
                <a16:creationId xmlns:a16="http://schemas.microsoft.com/office/drawing/2014/main" id="{8DEF95FE-D1AF-26CA-3335-4EBCC4F94547}"/>
              </a:ext>
            </a:extLst>
          </p:cNvPr>
          <p:cNvSpPr/>
          <p:nvPr/>
        </p:nvSpPr>
        <p:spPr>
          <a:xfrm>
            <a:off x="1249995" y="4616324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5FED2201-5588-B701-EDFC-4F92789A5B28}"/>
              </a:ext>
            </a:extLst>
          </p:cNvPr>
          <p:cNvSpPr txBox="1"/>
          <p:nvPr/>
        </p:nvSpPr>
        <p:spPr>
          <a:xfrm>
            <a:off x="1106027" y="4896270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T[0,1]</a:t>
            </a:r>
            <a:endParaRPr lang="ko-KR" altLang="en-US" sz="900" b="1" i="1" dirty="0"/>
          </a:p>
        </p:txBody>
      </p:sp>
      <p:sp>
        <p:nvSpPr>
          <p:cNvPr id="397" name="자유형: 도형 396">
            <a:extLst>
              <a:ext uri="{FF2B5EF4-FFF2-40B4-BE49-F238E27FC236}">
                <a16:creationId xmlns:a16="http://schemas.microsoft.com/office/drawing/2014/main" id="{DC888A5E-5C60-2127-5221-903B8D7E192B}"/>
              </a:ext>
            </a:extLst>
          </p:cNvPr>
          <p:cNvSpPr/>
          <p:nvPr/>
        </p:nvSpPr>
        <p:spPr>
          <a:xfrm>
            <a:off x="1611760" y="4614569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00A4FE5B-6B61-0151-B5F1-E304B33C6E38}"/>
              </a:ext>
            </a:extLst>
          </p:cNvPr>
          <p:cNvSpPr txBox="1"/>
          <p:nvPr/>
        </p:nvSpPr>
        <p:spPr>
          <a:xfrm>
            <a:off x="1467792" y="4894515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T[0,2]</a:t>
            </a:r>
            <a:endParaRPr lang="ko-KR" altLang="en-US" sz="900" b="1" i="1" dirty="0"/>
          </a:p>
        </p:txBody>
      </p:sp>
      <p:sp>
        <p:nvSpPr>
          <p:cNvPr id="399" name="자유형: 도형 398">
            <a:extLst>
              <a:ext uri="{FF2B5EF4-FFF2-40B4-BE49-F238E27FC236}">
                <a16:creationId xmlns:a16="http://schemas.microsoft.com/office/drawing/2014/main" id="{AB25D424-4DFB-D491-CF87-146C7821BE65}"/>
              </a:ext>
            </a:extLst>
          </p:cNvPr>
          <p:cNvSpPr/>
          <p:nvPr/>
        </p:nvSpPr>
        <p:spPr>
          <a:xfrm>
            <a:off x="1957415" y="4616316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3A7B716-9928-39F8-C28F-FF86D89DB340}"/>
              </a:ext>
            </a:extLst>
          </p:cNvPr>
          <p:cNvSpPr txBox="1"/>
          <p:nvPr/>
        </p:nvSpPr>
        <p:spPr>
          <a:xfrm>
            <a:off x="1813447" y="4896262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T[0,3]</a:t>
            </a:r>
            <a:endParaRPr lang="ko-KR" altLang="en-US" sz="900" b="1" i="1" dirty="0"/>
          </a:p>
        </p:txBody>
      </p:sp>
      <p:sp>
        <p:nvSpPr>
          <p:cNvPr id="401" name="자유형: 도형 400">
            <a:extLst>
              <a:ext uri="{FF2B5EF4-FFF2-40B4-BE49-F238E27FC236}">
                <a16:creationId xmlns:a16="http://schemas.microsoft.com/office/drawing/2014/main" id="{CA8FD39E-B05B-E075-F723-3524BFA653FD}"/>
              </a:ext>
            </a:extLst>
          </p:cNvPr>
          <p:cNvSpPr/>
          <p:nvPr/>
        </p:nvSpPr>
        <p:spPr>
          <a:xfrm>
            <a:off x="883568" y="5240503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D8F59FB7-A0FE-3B25-85C2-7B72401FA31F}"/>
              </a:ext>
            </a:extLst>
          </p:cNvPr>
          <p:cNvSpPr txBox="1"/>
          <p:nvPr/>
        </p:nvSpPr>
        <p:spPr>
          <a:xfrm>
            <a:off x="742775" y="5520449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T[1,0]</a:t>
            </a:r>
            <a:endParaRPr lang="ko-KR" altLang="en-US" sz="900" b="1" i="1" dirty="0"/>
          </a:p>
        </p:txBody>
      </p:sp>
      <p:sp>
        <p:nvSpPr>
          <p:cNvPr id="403" name="자유형: 도형 402">
            <a:extLst>
              <a:ext uri="{FF2B5EF4-FFF2-40B4-BE49-F238E27FC236}">
                <a16:creationId xmlns:a16="http://schemas.microsoft.com/office/drawing/2014/main" id="{1870D4C5-9F83-DED1-A7EC-788101799DDF}"/>
              </a:ext>
            </a:extLst>
          </p:cNvPr>
          <p:cNvSpPr/>
          <p:nvPr/>
        </p:nvSpPr>
        <p:spPr>
          <a:xfrm>
            <a:off x="1245613" y="5240503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D7E8285B-2F34-686D-7952-2C70ADC93A03}"/>
              </a:ext>
            </a:extLst>
          </p:cNvPr>
          <p:cNvSpPr txBox="1"/>
          <p:nvPr/>
        </p:nvSpPr>
        <p:spPr>
          <a:xfrm>
            <a:off x="1104820" y="5520449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T[1,1]</a:t>
            </a:r>
            <a:endParaRPr lang="ko-KR" altLang="en-US" sz="900" b="1" i="1" dirty="0"/>
          </a:p>
        </p:txBody>
      </p:sp>
      <p:sp>
        <p:nvSpPr>
          <p:cNvPr id="405" name="자유형: 도형 404">
            <a:extLst>
              <a:ext uri="{FF2B5EF4-FFF2-40B4-BE49-F238E27FC236}">
                <a16:creationId xmlns:a16="http://schemas.microsoft.com/office/drawing/2014/main" id="{FEB3ACED-33F4-94D9-E8C4-AAB0232DF644}"/>
              </a:ext>
            </a:extLst>
          </p:cNvPr>
          <p:cNvSpPr/>
          <p:nvPr/>
        </p:nvSpPr>
        <p:spPr>
          <a:xfrm>
            <a:off x="1607378" y="5238748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B70B2D1E-3490-490D-C4F3-C26DE3BF09A9}"/>
              </a:ext>
            </a:extLst>
          </p:cNvPr>
          <p:cNvSpPr txBox="1"/>
          <p:nvPr/>
        </p:nvSpPr>
        <p:spPr>
          <a:xfrm>
            <a:off x="1466585" y="5518694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T[1,2]</a:t>
            </a:r>
            <a:endParaRPr lang="ko-KR" altLang="en-US" sz="900" b="1" i="1" dirty="0"/>
          </a:p>
        </p:txBody>
      </p:sp>
      <p:sp>
        <p:nvSpPr>
          <p:cNvPr id="407" name="자유형: 도형 406">
            <a:extLst>
              <a:ext uri="{FF2B5EF4-FFF2-40B4-BE49-F238E27FC236}">
                <a16:creationId xmlns:a16="http://schemas.microsoft.com/office/drawing/2014/main" id="{23A5961A-C9FE-3B9A-02EA-7A6CC4CC6AC9}"/>
              </a:ext>
            </a:extLst>
          </p:cNvPr>
          <p:cNvSpPr/>
          <p:nvPr/>
        </p:nvSpPr>
        <p:spPr>
          <a:xfrm>
            <a:off x="1953033" y="5240495"/>
            <a:ext cx="45719" cy="273695"/>
          </a:xfrm>
          <a:custGeom>
            <a:avLst/>
            <a:gdLst>
              <a:gd name="connsiteX0" fmla="*/ 0 w 240506"/>
              <a:gd name="connsiteY0" fmla="*/ 0 h 671644"/>
              <a:gd name="connsiteX1" fmla="*/ 240506 w 240506"/>
              <a:gd name="connsiteY1" fmla="*/ 59531 h 671644"/>
              <a:gd name="connsiteX2" fmla="*/ 2381 w 240506"/>
              <a:gd name="connsiteY2" fmla="*/ 107156 h 671644"/>
              <a:gd name="connsiteX3" fmla="*/ 240506 w 240506"/>
              <a:gd name="connsiteY3" fmla="*/ 142875 h 671644"/>
              <a:gd name="connsiteX4" fmla="*/ 2381 w 240506"/>
              <a:gd name="connsiteY4" fmla="*/ 180975 h 671644"/>
              <a:gd name="connsiteX5" fmla="*/ 240506 w 240506"/>
              <a:gd name="connsiteY5" fmla="*/ 214312 h 671644"/>
              <a:gd name="connsiteX6" fmla="*/ 2381 w 240506"/>
              <a:gd name="connsiteY6" fmla="*/ 261937 h 671644"/>
              <a:gd name="connsiteX7" fmla="*/ 240506 w 240506"/>
              <a:gd name="connsiteY7" fmla="*/ 285750 h 671644"/>
              <a:gd name="connsiteX8" fmla="*/ 2381 w 240506"/>
              <a:gd name="connsiteY8" fmla="*/ 328612 h 671644"/>
              <a:gd name="connsiteX9" fmla="*/ 240506 w 240506"/>
              <a:gd name="connsiteY9" fmla="*/ 357187 h 671644"/>
              <a:gd name="connsiteX10" fmla="*/ 2381 w 240506"/>
              <a:gd name="connsiteY10" fmla="*/ 402431 h 671644"/>
              <a:gd name="connsiteX11" fmla="*/ 240506 w 240506"/>
              <a:gd name="connsiteY11" fmla="*/ 433387 h 671644"/>
              <a:gd name="connsiteX12" fmla="*/ 2381 w 240506"/>
              <a:gd name="connsiteY12" fmla="*/ 471487 h 671644"/>
              <a:gd name="connsiteX13" fmla="*/ 238125 w 240506"/>
              <a:gd name="connsiteY13" fmla="*/ 504825 h 671644"/>
              <a:gd name="connsiteX14" fmla="*/ 4762 w 240506"/>
              <a:gd name="connsiteY14" fmla="*/ 538162 h 671644"/>
              <a:gd name="connsiteX15" fmla="*/ 138112 w 240506"/>
              <a:gd name="connsiteY15" fmla="*/ 597694 h 671644"/>
              <a:gd name="connsiteX16" fmla="*/ 85725 w 240506"/>
              <a:gd name="connsiteY16" fmla="*/ 671512 h 6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506" h="671644">
                <a:moveTo>
                  <a:pt x="0" y="0"/>
                </a:moveTo>
                <a:cubicBezTo>
                  <a:pt x="120054" y="20836"/>
                  <a:pt x="240109" y="41672"/>
                  <a:pt x="240506" y="59531"/>
                </a:cubicBezTo>
                <a:cubicBezTo>
                  <a:pt x="240903" y="77390"/>
                  <a:pt x="2381" y="93265"/>
                  <a:pt x="2381" y="107156"/>
                </a:cubicBezTo>
                <a:cubicBezTo>
                  <a:pt x="2381" y="121047"/>
                  <a:pt x="240506" y="130572"/>
                  <a:pt x="240506" y="142875"/>
                </a:cubicBezTo>
                <a:cubicBezTo>
                  <a:pt x="240506" y="155178"/>
                  <a:pt x="2381" y="169069"/>
                  <a:pt x="2381" y="180975"/>
                </a:cubicBezTo>
                <a:cubicBezTo>
                  <a:pt x="2381" y="192881"/>
                  <a:pt x="240506" y="200818"/>
                  <a:pt x="240506" y="214312"/>
                </a:cubicBezTo>
                <a:cubicBezTo>
                  <a:pt x="240506" y="227806"/>
                  <a:pt x="2381" y="250031"/>
                  <a:pt x="2381" y="261937"/>
                </a:cubicBezTo>
                <a:cubicBezTo>
                  <a:pt x="2381" y="273843"/>
                  <a:pt x="240506" y="274638"/>
                  <a:pt x="240506" y="285750"/>
                </a:cubicBezTo>
                <a:cubicBezTo>
                  <a:pt x="240506" y="296862"/>
                  <a:pt x="2381" y="316706"/>
                  <a:pt x="2381" y="328612"/>
                </a:cubicBezTo>
                <a:cubicBezTo>
                  <a:pt x="2381" y="340518"/>
                  <a:pt x="240506" y="344884"/>
                  <a:pt x="240506" y="357187"/>
                </a:cubicBezTo>
                <a:cubicBezTo>
                  <a:pt x="240506" y="369490"/>
                  <a:pt x="2381" y="389731"/>
                  <a:pt x="2381" y="402431"/>
                </a:cubicBezTo>
                <a:cubicBezTo>
                  <a:pt x="2381" y="415131"/>
                  <a:pt x="240506" y="421878"/>
                  <a:pt x="240506" y="433387"/>
                </a:cubicBezTo>
                <a:cubicBezTo>
                  <a:pt x="240506" y="444896"/>
                  <a:pt x="2778" y="459581"/>
                  <a:pt x="2381" y="471487"/>
                </a:cubicBezTo>
                <a:cubicBezTo>
                  <a:pt x="1984" y="483393"/>
                  <a:pt x="237728" y="493713"/>
                  <a:pt x="238125" y="504825"/>
                </a:cubicBezTo>
                <a:cubicBezTo>
                  <a:pt x="238522" y="515937"/>
                  <a:pt x="21431" y="522684"/>
                  <a:pt x="4762" y="538162"/>
                </a:cubicBezTo>
                <a:cubicBezTo>
                  <a:pt x="-11907" y="553640"/>
                  <a:pt x="124618" y="575469"/>
                  <a:pt x="138112" y="597694"/>
                </a:cubicBezTo>
                <a:cubicBezTo>
                  <a:pt x="151606" y="619919"/>
                  <a:pt x="84138" y="674687"/>
                  <a:pt x="85725" y="671512"/>
                </a:cubicBezTo>
              </a:path>
            </a:pathLst>
          </a:custGeom>
          <a:noFill/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E48C02FF-472B-32F0-0EF9-330B0B494404}"/>
              </a:ext>
            </a:extLst>
          </p:cNvPr>
          <p:cNvSpPr txBox="1"/>
          <p:nvPr/>
        </p:nvSpPr>
        <p:spPr>
          <a:xfrm>
            <a:off x="1812240" y="5520441"/>
            <a:ext cx="2668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i="1" dirty="0"/>
              <a:t>T[1,3]</a:t>
            </a:r>
            <a:endParaRPr lang="ko-KR" altLang="en-US" sz="900" b="1" i="1" dirty="0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D0FCB811-92D9-8529-1B6F-8D759D7EE8C2}"/>
              </a:ext>
            </a:extLst>
          </p:cNvPr>
          <p:cNvSpPr/>
          <p:nvPr/>
        </p:nvSpPr>
        <p:spPr>
          <a:xfrm>
            <a:off x="717732" y="4577786"/>
            <a:ext cx="360185" cy="50427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B8A8BE85-9158-8998-ECEA-46EE0575ECEF}"/>
              </a:ext>
            </a:extLst>
          </p:cNvPr>
          <p:cNvSpPr txBox="1"/>
          <p:nvPr/>
        </p:nvSpPr>
        <p:spPr>
          <a:xfrm>
            <a:off x="843053" y="2343553"/>
            <a:ext cx="6127089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nsolas" panose="020B0609020204030204" pitchFamily="49" charset="0"/>
              </a:rPr>
              <a:t>row =</a:t>
            </a:r>
            <a:r>
              <a:rPr lang="en-US" altLang="ko-KR" sz="1200" b="1" dirty="0" err="1">
                <a:latin typeface="Consolas" panose="020B0609020204030204" pitchFamily="49" charset="0"/>
              </a:rPr>
              <a:t>blockIdx.y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latin typeface="Consolas" panose="020B0609020204030204" pitchFamily="49" charset="0"/>
              </a:rPr>
              <a:t>* </a:t>
            </a:r>
            <a:r>
              <a:rPr lang="en-US" altLang="ko-KR" sz="1200" b="1" dirty="0" err="1">
                <a:latin typeface="Consolas" panose="020B0609020204030204" pitchFamily="49" charset="0"/>
              </a:rPr>
              <a:t>blockDim.y</a:t>
            </a:r>
            <a:r>
              <a:rPr lang="en-US" altLang="ko-KR" sz="1200" b="1" dirty="0">
                <a:latin typeface="Consolas" panose="020B0609020204030204" pitchFamily="49" charset="0"/>
              </a:rPr>
              <a:t> + </a:t>
            </a:r>
            <a:r>
              <a:rPr lang="en-US" altLang="ko-KR" sz="1200" b="1" dirty="0" err="1">
                <a:latin typeface="Consolas" panose="020B0609020204030204" pitchFamily="49" charset="0"/>
              </a:rPr>
              <a:t>threadIdx.y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col = </a:t>
            </a:r>
            <a:r>
              <a:rPr lang="en-US" altLang="ko-KR" sz="1200" b="1" dirty="0" err="1">
                <a:latin typeface="Consolas" panose="020B0609020204030204" pitchFamily="49" charset="0"/>
              </a:rPr>
              <a:t>blockIdx.x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latin typeface="Consolas" panose="020B0609020204030204" pitchFamily="49" charset="0"/>
              </a:rPr>
              <a:t>* </a:t>
            </a:r>
            <a:r>
              <a:rPr lang="en-US" altLang="ko-KR" sz="1200" b="1" dirty="0" err="1">
                <a:latin typeface="Consolas" panose="020B0609020204030204" pitchFamily="49" charset="0"/>
              </a:rPr>
              <a:t>blockDim.y</a:t>
            </a:r>
            <a:r>
              <a:rPr lang="en-US" altLang="ko-KR" sz="1200" b="1" dirty="0">
                <a:latin typeface="Consolas" panose="020B0609020204030204" pitchFamily="49" charset="0"/>
              </a:rPr>
              <a:t> + </a:t>
            </a:r>
            <a:r>
              <a:rPr lang="en-US" altLang="ko-KR" sz="1200" b="1" dirty="0" err="1">
                <a:latin typeface="Consolas" panose="020B0609020204030204" pitchFamily="49" charset="0"/>
              </a:rPr>
              <a:t>threadIdx.y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</a:p>
          <a:p>
            <a:endParaRPr lang="en-US" altLang="ko-KR" sz="1200" b="1" dirty="0"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latin typeface="Consolas" panose="020B0609020204030204" pitchFamily="49" charset="0"/>
              </a:rPr>
              <a:t>for </a:t>
            </a:r>
            <a:r>
              <a:rPr lang="en-US" altLang="ko-KR" sz="1200" b="1" dirty="0" err="1"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latin typeface="Consolas" panose="020B0609020204030204" pitchFamily="49" charset="0"/>
              </a:rPr>
              <a:t> in 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# of A </a:t>
            </a:r>
            <a:r>
              <a:rPr lang="en-US" altLang="ko-KR" sz="1200" b="1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Colunm</a:t>
            </a:r>
            <a:r>
              <a:rPr lang="en-US" altLang="ko-K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   value += A[row </a:t>
            </a:r>
            <a:r>
              <a:rPr lang="ko-KR" altLang="en-US" sz="1200" b="1" dirty="0">
                <a:latin typeface="Consolas" panose="020B0609020204030204" pitchFamily="49" charset="0"/>
              </a:rPr>
              <a:t>* 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# of A column</a:t>
            </a:r>
            <a:r>
              <a:rPr lang="en-US" altLang="ko-K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latin typeface="Consolas" panose="020B0609020204030204" pitchFamily="49" charset="0"/>
              </a:rPr>
              <a:t>+ </a:t>
            </a:r>
            <a:r>
              <a:rPr lang="en-US" altLang="ko-KR" sz="1200" b="1" dirty="0" err="1"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latin typeface="Consolas" panose="020B0609020204030204" pitchFamily="49" charset="0"/>
              </a:rPr>
              <a:t>] + B[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# of B </a:t>
            </a:r>
            <a:r>
              <a:rPr lang="en-US" altLang="ko-KR" sz="1200" b="1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colunm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ko-KR" altLang="en-US" sz="1200" b="1" dirty="0">
                <a:latin typeface="Consolas" panose="020B0609020204030204" pitchFamily="49" charset="0"/>
              </a:rPr>
              <a:t>* </a:t>
            </a:r>
            <a:r>
              <a:rPr lang="en-US" altLang="ko-KR" sz="1200" b="1" dirty="0" err="1">
                <a:latin typeface="Consolas" panose="020B0609020204030204" pitchFamily="49" charset="0"/>
              </a:rPr>
              <a:t>i</a:t>
            </a:r>
            <a:r>
              <a:rPr lang="en-US" altLang="ko-KR" sz="1200" b="1" dirty="0">
                <a:latin typeface="Consolas" panose="020B0609020204030204" pitchFamily="49" charset="0"/>
              </a:rPr>
              <a:t> + col]</a:t>
            </a:r>
          </a:p>
          <a:p>
            <a:endParaRPr lang="en-US" altLang="ko-KR" sz="1200" b="1" dirty="0"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latin typeface="Consolas" panose="020B0609020204030204" pitchFamily="49" charset="0"/>
              </a:rPr>
              <a:t>C[(row</a:t>
            </a:r>
            <a:r>
              <a:rPr lang="ko-KR" altLang="en-US" sz="1200" b="1" dirty="0">
                <a:latin typeface="Consolas" panose="020B0609020204030204" pitchFamily="49" charset="0"/>
              </a:rPr>
              <a:t>*</a:t>
            </a:r>
            <a:r>
              <a:rPr lang="en-US" altLang="ko-KR" sz="12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 # of A column</a:t>
            </a:r>
            <a:r>
              <a:rPr lang="en-US" altLang="ko-KR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latin typeface="Consolas" panose="020B0609020204030204" pitchFamily="49" charset="0"/>
              </a:rPr>
              <a:t>) + col] = value</a:t>
            </a:r>
            <a:endParaRPr lang="ko-KR" altLang="en-US" sz="1200" b="1" dirty="0">
              <a:latin typeface="Consolas" panose="020B0609020204030204" pitchFamily="49" charset="0"/>
            </a:endParaRP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3FDBFEB-161E-6F0E-29D4-288DD0086D2A}"/>
              </a:ext>
            </a:extLst>
          </p:cNvPr>
          <p:cNvSpPr txBox="1"/>
          <p:nvPr/>
        </p:nvSpPr>
        <p:spPr>
          <a:xfrm>
            <a:off x="1009583" y="6129246"/>
            <a:ext cx="13240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Block[0,0]</a:t>
            </a:r>
            <a:endParaRPr lang="ko-KR" altLang="en-US" sz="16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2C1256-6EA3-9ED1-6B87-08AA955AC46F}"/>
              </a:ext>
            </a:extLst>
          </p:cNvPr>
          <p:cNvSpPr txBox="1"/>
          <p:nvPr/>
        </p:nvSpPr>
        <p:spPr>
          <a:xfrm>
            <a:off x="5819484" y="5197912"/>
            <a:ext cx="508374" cy="4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021532-713D-974D-911E-FD95BA2852E4}"/>
              </a:ext>
            </a:extLst>
          </p:cNvPr>
          <p:cNvSpPr/>
          <p:nvPr/>
        </p:nvSpPr>
        <p:spPr>
          <a:xfrm>
            <a:off x="3071400" y="5349793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A98936-4D13-7C81-5EA2-312790B42E90}"/>
              </a:ext>
            </a:extLst>
          </p:cNvPr>
          <p:cNvSpPr/>
          <p:nvPr/>
        </p:nvSpPr>
        <p:spPr>
          <a:xfrm>
            <a:off x="3503400" y="5349793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3997B5-7453-AE01-13CA-FC6495547D62}"/>
              </a:ext>
            </a:extLst>
          </p:cNvPr>
          <p:cNvSpPr/>
          <p:nvPr/>
        </p:nvSpPr>
        <p:spPr>
          <a:xfrm>
            <a:off x="3935400" y="5349793"/>
            <a:ext cx="432000" cy="432000"/>
          </a:xfrm>
          <a:prstGeom prst="rect">
            <a:avLst/>
          </a:prstGeom>
          <a:solidFill>
            <a:srgbClr val="BDD7EE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F66C76-5596-080A-CC93-E4C4F3E7A90E}"/>
              </a:ext>
            </a:extLst>
          </p:cNvPr>
          <p:cNvSpPr/>
          <p:nvPr/>
        </p:nvSpPr>
        <p:spPr>
          <a:xfrm>
            <a:off x="4367400" y="5349793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86F30A-DDEE-9525-0284-B0F11C50B8DF}"/>
              </a:ext>
            </a:extLst>
          </p:cNvPr>
          <p:cNvSpPr/>
          <p:nvPr/>
        </p:nvSpPr>
        <p:spPr>
          <a:xfrm>
            <a:off x="4799400" y="5349793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981A6F-C314-76A5-7446-F6422B5ADDFC}"/>
              </a:ext>
            </a:extLst>
          </p:cNvPr>
          <p:cNvSpPr/>
          <p:nvPr/>
        </p:nvSpPr>
        <p:spPr>
          <a:xfrm>
            <a:off x="5231400" y="5349793"/>
            <a:ext cx="432000" cy="432000"/>
          </a:xfrm>
          <a:prstGeom prst="rect">
            <a:avLst/>
          </a:prstGeom>
          <a:solidFill>
            <a:srgbClr val="4472C4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7850CE-7368-A315-A249-6770AE68B534}"/>
              </a:ext>
            </a:extLst>
          </p:cNvPr>
          <p:cNvSpPr/>
          <p:nvPr/>
        </p:nvSpPr>
        <p:spPr>
          <a:xfrm>
            <a:off x="6221057" y="5349793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0972AF-87FF-CB82-FACC-E4F0C27B14EF}"/>
              </a:ext>
            </a:extLst>
          </p:cNvPr>
          <p:cNvSpPr/>
          <p:nvPr/>
        </p:nvSpPr>
        <p:spPr>
          <a:xfrm>
            <a:off x="6653057" y="5349793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86297D-5128-84BA-7DDE-E9FDD7ACFE50}"/>
              </a:ext>
            </a:extLst>
          </p:cNvPr>
          <p:cNvSpPr/>
          <p:nvPr/>
        </p:nvSpPr>
        <p:spPr>
          <a:xfrm>
            <a:off x="7085057" y="5349793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EE280A-BD9A-F2D1-975E-65984E45D011}"/>
              </a:ext>
            </a:extLst>
          </p:cNvPr>
          <p:cNvSpPr/>
          <p:nvPr/>
        </p:nvSpPr>
        <p:spPr>
          <a:xfrm>
            <a:off x="7517057" y="5349793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85A4DA-374E-8126-128D-F20AAF5DB1D2}"/>
              </a:ext>
            </a:extLst>
          </p:cNvPr>
          <p:cNvSpPr/>
          <p:nvPr/>
        </p:nvSpPr>
        <p:spPr>
          <a:xfrm>
            <a:off x="7949057" y="5349793"/>
            <a:ext cx="432000" cy="432000"/>
          </a:xfrm>
          <a:prstGeom prst="rect">
            <a:avLst/>
          </a:prstGeom>
          <a:solidFill>
            <a:srgbClr val="FFF2CC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FB0F77-4924-C332-BA58-24C7FC05A9C5}"/>
              </a:ext>
            </a:extLst>
          </p:cNvPr>
          <p:cNvSpPr/>
          <p:nvPr/>
        </p:nvSpPr>
        <p:spPr>
          <a:xfrm>
            <a:off x="8381057" y="5349793"/>
            <a:ext cx="432000" cy="432000"/>
          </a:xfrm>
          <a:prstGeom prst="rect">
            <a:avLst/>
          </a:prstGeom>
          <a:solidFill>
            <a:srgbClr val="FFC000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4079E7-F37C-5CF2-F954-0539726A70A6}"/>
              </a:ext>
            </a:extLst>
          </p:cNvPr>
          <p:cNvSpPr txBox="1"/>
          <p:nvPr/>
        </p:nvSpPr>
        <p:spPr>
          <a:xfrm>
            <a:off x="4205385" y="5910398"/>
            <a:ext cx="9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A</a:t>
            </a:r>
            <a:endParaRPr lang="ko-KR" altLang="en-US" b="1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06BEC5-BB4A-F4C1-425D-093581A02A17}"/>
              </a:ext>
            </a:extLst>
          </p:cNvPr>
          <p:cNvSpPr txBox="1"/>
          <p:nvPr/>
        </p:nvSpPr>
        <p:spPr>
          <a:xfrm>
            <a:off x="7355946" y="5915040"/>
            <a:ext cx="95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B</a:t>
            </a:r>
            <a:endParaRPr lang="ko-KR" altLang="en-US" b="1" i="1" dirty="0"/>
          </a:p>
        </p:txBody>
      </p:sp>
      <p:cxnSp>
        <p:nvCxnSpPr>
          <p:cNvPr id="322" name="연결선: 꺾임 321">
            <a:extLst>
              <a:ext uri="{FF2B5EF4-FFF2-40B4-BE49-F238E27FC236}">
                <a16:creationId xmlns:a16="http://schemas.microsoft.com/office/drawing/2014/main" id="{8682EBEC-3977-9FFF-492C-744391850E83}"/>
              </a:ext>
            </a:extLst>
          </p:cNvPr>
          <p:cNvCxnSpPr>
            <a:cxnSpLocks/>
            <a:stCxn id="23" idx="0"/>
            <a:endCxn id="29" idx="0"/>
          </p:cNvCxnSpPr>
          <p:nvPr/>
        </p:nvCxnSpPr>
        <p:spPr>
          <a:xfrm rot="5400000" flipH="1" flipV="1">
            <a:off x="4862228" y="3774965"/>
            <a:ext cx="12700" cy="3149657"/>
          </a:xfrm>
          <a:prstGeom prst="bentConnector3">
            <a:avLst>
              <a:gd name="adj1" fmla="val 1935850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연결선: 꺾임 325">
            <a:extLst>
              <a:ext uri="{FF2B5EF4-FFF2-40B4-BE49-F238E27FC236}">
                <a16:creationId xmlns:a16="http://schemas.microsoft.com/office/drawing/2014/main" id="{554620A6-9916-CB2A-D05C-2405064AEF6E}"/>
              </a:ext>
            </a:extLst>
          </p:cNvPr>
          <p:cNvCxnSpPr>
            <a:cxnSpLocks/>
            <a:stCxn id="24" idx="0"/>
            <a:endCxn id="31" idx="0"/>
          </p:cNvCxnSpPr>
          <p:nvPr/>
        </p:nvCxnSpPr>
        <p:spPr>
          <a:xfrm rot="5400000" flipH="1" flipV="1">
            <a:off x="5510228" y="3558965"/>
            <a:ext cx="12700" cy="3581657"/>
          </a:xfrm>
          <a:prstGeom prst="bentConnector3">
            <a:avLst>
              <a:gd name="adj1" fmla="val 5128307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연결선: 꺾임 329">
            <a:extLst>
              <a:ext uri="{FF2B5EF4-FFF2-40B4-BE49-F238E27FC236}">
                <a16:creationId xmlns:a16="http://schemas.microsoft.com/office/drawing/2014/main" id="{67FC6500-917C-FBC5-750C-95A46F21A90A}"/>
              </a:ext>
            </a:extLst>
          </p:cNvPr>
          <p:cNvCxnSpPr>
            <a:cxnSpLocks/>
            <a:stCxn id="25" idx="0"/>
            <a:endCxn id="33" idx="0"/>
          </p:cNvCxnSpPr>
          <p:nvPr/>
        </p:nvCxnSpPr>
        <p:spPr>
          <a:xfrm rot="5400000" flipH="1" flipV="1">
            <a:off x="6158228" y="3342965"/>
            <a:ext cx="12700" cy="4013657"/>
          </a:xfrm>
          <a:prstGeom prst="bentConnector3">
            <a:avLst>
              <a:gd name="adj1" fmla="val 8252827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2677A634-99DD-7367-C5FF-C486EF050807}"/>
              </a:ext>
            </a:extLst>
          </p:cNvPr>
          <p:cNvSpPr txBox="1"/>
          <p:nvPr/>
        </p:nvSpPr>
        <p:spPr>
          <a:xfrm>
            <a:off x="4151400" y="4859952"/>
            <a:ext cx="3043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val1 = A[0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3 + 0] </a:t>
            </a:r>
            <a:r>
              <a:rPr lang="ko-KR" altLang="en-US" sz="1200" b="1" dirty="0"/>
              <a:t>* </a:t>
            </a:r>
            <a:r>
              <a:rPr lang="en-US" altLang="ko-KR" sz="1200" b="1" dirty="0"/>
              <a:t>B[2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0 + 0]</a:t>
            </a:r>
            <a:endParaRPr lang="ko-KR" altLang="en-US" sz="1200" b="1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1D15704-DE31-3C14-71C1-6FB01DB20843}"/>
              </a:ext>
            </a:extLst>
          </p:cNvPr>
          <p:cNvSpPr txBox="1"/>
          <p:nvPr/>
        </p:nvSpPr>
        <p:spPr>
          <a:xfrm>
            <a:off x="4473467" y="4441279"/>
            <a:ext cx="3043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val2 = A[0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3 + 1] </a:t>
            </a:r>
            <a:r>
              <a:rPr lang="ko-KR" altLang="en-US" sz="1200" b="1" dirty="0"/>
              <a:t>* </a:t>
            </a:r>
            <a:r>
              <a:rPr lang="en-US" altLang="ko-KR" sz="1200" b="1" dirty="0"/>
              <a:t>B[2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1 + 0]</a:t>
            </a:r>
            <a:endParaRPr lang="ko-KR" altLang="en-US" sz="1200" b="1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19C4DE2D-8B01-885E-836F-C14075350EA8}"/>
              </a:ext>
            </a:extLst>
          </p:cNvPr>
          <p:cNvSpPr txBox="1"/>
          <p:nvPr/>
        </p:nvSpPr>
        <p:spPr>
          <a:xfrm>
            <a:off x="4921612" y="4046544"/>
            <a:ext cx="3043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val3 = A[0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3 + 2] </a:t>
            </a:r>
            <a:r>
              <a:rPr lang="ko-KR" altLang="en-US" sz="1200" b="1" dirty="0"/>
              <a:t>* </a:t>
            </a:r>
            <a:r>
              <a:rPr lang="en-US" altLang="ko-KR" sz="1200" b="1" dirty="0"/>
              <a:t>B[2</a:t>
            </a:r>
            <a:r>
              <a:rPr lang="ko-KR" altLang="en-US" sz="1200" b="1" dirty="0"/>
              <a:t>*</a:t>
            </a:r>
            <a:r>
              <a:rPr lang="en-US" altLang="ko-KR" sz="1200" b="1" dirty="0"/>
              <a:t>2 + 0]</a:t>
            </a:r>
            <a:endParaRPr lang="ko-KR" altLang="en-US" sz="1200" b="1" dirty="0"/>
          </a:p>
        </p:txBody>
      </p:sp>
      <p:cxnSp>
        <p:nvCxnSpPr>
          <p:cNvPr id="342" name="연결선: 꺾임 341">
            <a:extLst>
              <a:ext uri="{FF2B5EF4-FFF2-40B4-BE49-F238E27FC236}">
                <a16:creationId xmlns:a16="http://schemas.microsoft.com/office/drawing/2014/main" id="{C495A52B-149C-87AD-50CE-107452A0B14B}"/>
              </a:ext>
            </a:extLst>
          </p:cNvPr>
          <p:cNvCxnSpPr>
            <a:cxnSpLocks/>
            <a:stCxn id="371" idx="0"/>
            <a:endCxn id="345" idx="1"/>
          </p:cNvCxnSpPr>
          <p:nvPr/>
        </p:nvCxnSpPr>
        <p:spPr>
          <a:xfrm rot="16200000" flipH="1">
            <a:off x="1819134" y="3656476"/>
            <a:ext cx="192485" cy="2035105"/>
          </a:xfrm>
          <a:prstGeom prst="bentConnector4">
            <a:avLst>
              <a:gd name="adj1" fmla="val -118763"/>
              <a:gd name="adj2" fmla="val 88335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왼쪽 중괄호 344">
            <a:extLst>
              <a:ext uri="{FF2B5EF4-FFF2-40B4-BE49-F238E27FC236}">
                <a16:creationId xmlns:a16="http://schemas.microsoft.com/office/drawing/2014/main" id="{BB8355EF-2883-ECE9-91CD-AACB922FCB5B}"/>
              </a:ext>
            </a:extLst>
          </p:cNvPr>
          <p:cNvSpPr/>
          <p:nvPr/>
        </p:nvSpPr>
        <p:spPr>
          <a:xfrm>
            <a:off x="2932930" y="4221229"/>
            <a:ext cx="263907" cy="1098084"/>
          </a:xfrm>
          <a:prstGeom prst="leftBrace">
            <a:avLst/>
          </a:prstGeom>
          <a:ln w="28575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화살표: 오른쪽 353">
            <a:extLst>
              <a:ext uri="{FF2B5EF4-FFF2-40B4-BE49-F238E27FC236}">
                <a16:creationId xmlns:a16="http://schemas.microsoft.com/office/drawing/2014/main" id="{113CAD6B-8653-3672-366E-E9CBEEC54622}"/>
              </a:ext>
            </a:extLst>
          </p:cNvPr>
          <p:cNvSpPr/>
          <p:nvPr/>
        </p:nvSpPr>
        <p:spPr>
          <a:xfrm>
            <a:off x="8813057" y="4483525"/>
            <a:ext cx="569783" cy="262087"/>
          </a:xfrm>
          <a:prstGeom prst="rightArrow">
            <a:avLst/>
          </a:prstGeom>
          <a:solidFill>
            <a:srgbClr val="1A1D2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4B667A3E-FBE5-94EB-B52D-746C17811AB5}"/>
              </a:ext>
            </a:extLst>
          </p:cNvPr>
          <p:cNvSpPr txBox="1"/>
          <p:nvPr/>
        </p:nvSpPr>
        <p:spPr>
          <a:xfrm>
            <a:off x="9278822" y="4493272"/>
            <a:ext cx="3043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C[row </a:t>
            </a:r>
            <a:r>
              <a:rPr lang="ko-KR" altLang="en-US" sz="1200" b="1" dirty="0"/>
              <a:t>* </a:t>
            </a:r>
            <a:r>
              <a:rPr lang="en-US" altLang="ko-KR" sz="1200" b="1" dirty="0"/>
              <a:t>2 + col] = val1 + val2 + val3</a:t>
            </a:r>
            <a:endParaRPr lang="ko-KR" altLang="en-US" sz="1200" b="1" dirty="0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80970373-D43B-B6DB-6DA1-8005555EFBB9}"/>
              </a:ext>
            </a:extLst>
          </p:cNvPr>
          <p:cNvSpPr/>
          <p:nvPr/>
        </p:nvSpPr>
        <p:spPr>
          <a:xfrm>
            <a:off x="9617142" y="5346608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0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41456539-882E-9E96-B95E-64C149BEEF97}"/>
              </a:ext>
            </a:extLst>
          </p:cNvPr>
          <p:cNvSpPr/>
          <p:nvPr/>
        </p:nvSpPr>
        <p:spPr>
          <a:xfrm>
            <a:off x="10049142" y="5346608"/>
            <a:ext cx="432000" cy="4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1225AF43-737F-F82A-00BF-1C04E8F9B63D}"/>
              </a:ext>
            </a:extLst>
          </p:cNvPr>
          <p:cNvSpPr/>
          <p:nvPr/>
        </p:nvSpPr>
        <p:spPr>
          <a:xfrm>
            <a:off x="10481142" y="5346608"/>
            <a:ext cx="432000" cy="43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1EB70A8A-A0AA-B341-C66B-06371DD04DF1}"/>
              </a:ext>
            </a:extLst>
          </p:cNvPr>
          <p:cNvSpPr/>
          <p:nvPr/>
        </p:nvSpPr>
        <p:spPr>
          <a:xfrm>
            <a:off x="10913142" y="5346608"/>
            <a:ext cx="432000" cy="43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63" name="연결선: 꺾임 362">
            <a:extLst>
              <a:ext uri="{FF2B5EF4-FFF2-40B4-BE49-F238E27FC236}">
                <a16:creationId xmlns:a16="http://schemas.microsoft.com/office/drawing/2014/main" id="{AE9FBE30-D69D-578B-A94C-FD58B4D65180}"/>
              </a:ext>
            </a:extLst>
          </p:cNvPr>
          <p:cNvCxnSpPr>
            <a:cxnSpLocks/>
            <a:stCxn id="355" idx="2"/>
            <a:endCxn id="356" idx="0"/>
          </p:cNvCxnSpPr>
          <p:nvPr/>
        </p:nvCxnSpPr>
        <p:spPr>
          <a:xfrm rot="5400000">
            <a:off x="10028712" y="4574702"/>
            <a:ext cx="576337" cy="967475"/>
          </a:xfrm>
          <a:prstGeom prst="bentConnector3">
            <a:avLst>
              <a:gd name="adj1" fmla="val 50000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750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ko-KR" sz="2000" dirty="0">
                    <a:solidFill>
                      <a:schemeClr val="bg2">
                        <a:lumMod val="10000"/>
                      </a:schemeClr>
                    </a:solidFill>
                  </a:rPr>
                  <a:t>Code</a:t>
                </a:r>
              </a:p>
              <a:p>
                <a:pPr lvl="1"/>
                <a:r>
                  <a:rPr kumimoji="1" lang="en-US" altLang="ko-KR" sz="1600" dirty="0">
                    <a:solidFill>
                      <a:schemeClr val="bg2">
                        <a:lumMod val="10000"/>
                      </a:schemeClr>
                    </a:solidFill>
                  </a:rPr>
                  <a:t>Block </a:t>
                </a:r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당 쓰레드 개수는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kumimoji="1" lang="en-US" altLang="ko-KR" sz="16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600" dirty="0">
                    <a:solidFill>
                      <a:schemeClr val="bg2">
                        <a:lumMod val="10000"/>
                      </a:schemeClr>
                    </a:solidFill>
                  </a:rPr>
                  <a:t> = 256</a:t>
                </a:r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개로 임의 지정</a:t>
                </a:r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행렬 크기에 따라 </a:t>
                </a:r>
                <a:r>
                  <a:rPr kumimoji="1" lang="en-US" altLang="ko-KR" sz="1600" dirty="0">
                    <a:solidFill>
                      <a:schemeClr val="bg2">
                        <a:lumMod val="10000"/>
                      </a:schemeClr>
                    </a:solidFill>
                  </a:rPr>
                  <a:t>Block </a:t>
                </a:r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개수를 동적으로 결정</a:t>
                </a:r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r>
                  <a:rPr kumimoji="1" lang="en-US" altLang="ko-KR" sz="1600" dirty="0">
                    <a:solidFill>
                      <a:schemeClr val="bg2">
                        <a:lumMod val="10000"/>
                      </a:schemeClr>
                    </a:solidFill>
                  </a:rPr>
                  <a:t>Device </a:t>
                </a:r>
                <a:r>
                  <a:rPr kumimoji="1" lang="ko-KR" altLang="en-US" sz="1600" dirty="0">
                    <a:solidFill>
                      <a:schemeClr val="bg2">
                        <a:lumMod val="10000"/>
                      </a:schemeClr>
                    </a:solidFill>
                  </a:rPr>
                  <a:t>행렬 곱 함수  </a:t>
                </a:r>
                <a:endParaRPr kumimoji="1" lang="en-US" altLang="ko-KR" sz="16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CFA6A-E31D-A928-0F5E-EE7B078F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" y="4268520"/>
            <a:ext cx="6580415" cy="1865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5D0C49-D174-74A6-BEE0-9E596ECB0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11"/>
          <a:stretch/>
        </p:blipFill>
        <p:spPr>
          <a:xfrm>
            <a:off x="873760" y="2214855"/>
            <a:ext cx="7036663" cy="164457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E7FC8D-E7A3-42E9-FE52-B7AD4C47D83E}"/>
              </a:ext>
            </a:extLst>
          </p:cNvPr>
          <p:cNvSpPr/>
          <p:nvPr/>
        </p:nvSpPr>
        <p:spPr>
          <a:xfrm>
            <a:off x="873760" y="2449901"/>
            <a:ext cx="4198572" cy="146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FBD60-FAFC-003E-84B3-19964EF54969}"/>
              </a:ext>
            </a:extLst>
          </p:cNvPr>
          <p:cNvSpPr txBox="1"/>
          <p:nvPr/>
        </p:nvSpPr>
        <p:spPr>
          <a:xfrm>
            <a:off x="7910423" y="2289769"/>
            <a:ext cx="4565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m: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우 행렬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row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수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n: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좌 행렬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column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수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행렬의 크기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16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만큼 추가로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Block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을 할당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Ex.)A:17x8, B:8x65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일 경우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m=17, n=65, </a:t>
            </a: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ceil(m/16)=2, ceil(n/16)=5,</a:t>
            </a:r>
          </a:p>
          <a:p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(2,5)-&gt; 10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개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block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생성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10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256 = 2560 threads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7AB2DA-8CB6-5D01-C370-77B1496A7010}"/>
              </a:ext>
            </a:extLst>
          </p:cNvPr>
          <p:cNvSpPr/>
          <p:nvPr/>
        </p:nvSpPr>
        <p:spPr>
          <a:xfrm>
            <a:off x="1412524" y="5328248"/>
            <a:ext cx="3375136" cy="399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95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실행결과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GFlops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 = (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행렬곱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연산횟수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 / 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실행시간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(msec.) / 1000) 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연산횟수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2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* 좌 행렬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row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column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우행렬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column</a:t>
            </a: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4096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정방행렬 곱셈결과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실행시간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342.264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msec.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처리량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401.56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GFlops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D9A7C1-A1E2-7580-2A88-47CC350A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70" y="4269877"/>
            <a:ext cx="7678222" cy="447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886300-7D8D-2DF8-AA4E-5054B4D5C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70" y="2357050"/>
            <a:ext cx="6154009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85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당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개수 변경에 따른 실행시간 비교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입력 행렬 크기에 따라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개수를 동적으로 조절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현재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당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개수는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16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으로 고정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Thread :  16(4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*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4), 64(8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*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8), 256(16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*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16), 1024(32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*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32)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행렬크기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: 8192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정방행렬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번 측정 데이터의 평균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 experiment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6F127-01C8-0848-5475-E814CDCD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47" y="4362405"/>
            <a:ext cx="5849166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92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69BD3F-B499-8744-8E38-559274E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36" y="1412952"/>
            <a:ext cx="7640116" cy="638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AFB75E-3A51-F41B-D179-7CED39B0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62" y="3700614"/>
            <a:ext cx="7678222" cy="1448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E98F7E-20AC-D67E-02B5-4162DEA6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36" y="2138554"/>
            <a:ext cx="768774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65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2B380A-AB9A-9E33-2E86-825E5DD6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42" y="1505950"/>
            <a:ext cx="7678222" cy="1419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DCE068-4CD2-B683-9420-C8E584111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42" y="3032201"/>
            <a:ext cx="7678222" cy="1467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D48517-574C-BE3B-3C71-B405F9E67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21" y="4810630"/>
            <a:ext cx="766869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51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507299-4136-00F1-369A-8B043596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11" y="1522067"/>
            <a:ext cx="7640116" cy="1457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43D5C5-12FD-F68D-1174-87D052F6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58" y="3149642"/>
            <a:ext cx="7659169" cy="1457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AFDF61-FFE2-1355-101C-C599E13B7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1" y="4889520"/>
            <a:ext cx="767822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07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D92056-9AEA-4150-6D5B-FF2EF708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7" y="1429380"/>
            <a:ext cx="7697274" cy="1467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7BBB6-1006-8116-0A05-A44CC9B0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05" y="3027259"/>
            <a:ext cx="7640116" cy="1457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AD3A66-6254-3E34-826C-3DB4D666A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47" y="4801104"/>
            <a:ext cx="7630590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85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Block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당 쓰레드 개수가 많을수록 높은 성능을 보임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D498BC-A966-B455-C31E-E2578942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6" y="2208950"/>
            <a:ext cx="5243014" cy="33896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22ADB8-BD76-74E0-E7A4-067AF4D7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00" y="2208950"/>
            <a:ext cx="5243014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7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</a:rPr>
              <a:t>Pthread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사용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생성할 </a:t>
            </a:r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</a:rPr>
              <a:t>pthread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구조체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</a:rPr>
              <a:t>pthread_t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)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동적할당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(opaque type)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쓰레드 고유정보 저장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쓰레드 개수 지정가능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실수행렬 할당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 by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8459A6-3901-1D2C-48EC-9E8547D5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8" y="3429000"/>
            <a:ext cx="641122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/>
              <a:t>CUDA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lang="en-US" altLang="ko-KR" sz="2800" b="0" i="0" dirty="0">
                <a:solidFill>
                  <a:srgbClr val="1A1A1A"/>
                </a:solidFill>
                <a:effectLst/>
                <a:latin typeface="NVIDIA Sans"/>
              </a:rPr>
              <a:t>®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kumimoji="1" lang="en-US" altLang="ko-KR" dirty="0">
                <a:solidFill>
                  <a:schemeClr val="tx2"/>
                </a:solidFill>
              </a:rPr>
              <a:t>Compute Unified Device Architecture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GPU</a:t>
            </a:r>
            <a:r>
              <a:rPr kumimoji="1" lang="ko-KR" altLang="en-US" dirty="0">
                <a:solidFill>
                  <a:schemeClr val="tx2"/>
                </a:solidFill>
              </a:rPr>
              <a:t>를 범용 컴퓨팅 목적으로 사용하기 위해 개발된 병렬 컴퓨팅 플랫폼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일반 연산을 </a:t>
            </a:r>
            <a:r>
              <a:rPr kumimoji="1" lang="en-US" altLang="ko-KR" dirty="0">
                <a:solidFill>
                  <a:schemeClr val="tx2"/>
                </a:solidFill>
              </a:rPr>
              <a:t>GPU </a:t>
            </a:r>
            <a:r>
              <a:rPr kumimoji="1" lang="ko-KR" altLang="en-US" dirty="0">
                <a:solidFill>
                  <a:schemeClr val="tx2"/>
                </a:solidFill>
              </a:rPr>
              <a:t>하드웨어 특성인 병렬처리를 통해 가속화를 지원하기 위한 </a:t>
            </a:r>
            <a:r>
              <a:rPr kumimoji="1" lang="ko-KR" altLang="en-US" dirty="0" err="1">
                <a:solidFill>
                  <a:schemeClr val="tx2"/>
                </a:solidFill>
              </a:rPr>
              <a:t>아키텍쳐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CUDA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Toolkit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GPGPU API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CUDA</a:t>
            </a:r>
            <a:r>
              <a:rPr kumimoji="1" lang="ko-KR" altLang="en-US" dirty="0">
                <a:solidFill>
                  <a:schemeClr val="tx2"/>
                </a:solidFill>
              </a:rPr>
              <a:t>를 </a:t>
            </a:r>
            <a:r>
              <a:rPr kumimoji="1" lang="en-US" altLang="ko-KR" dirty="0">
                <a:solidFill>
                  <a:schemeClr val="tx2"/>
                </a:solidFill>
              </a:rPr>
              <a:t>User-level</a:t>
            </a:r>
            <a:r>
              <a:rPr kumimoji="1" lang="ko-KR" altLang="en-US" dirty="0">
                <a:solidFill>
                  <a:schemeClr val="tx2"/>
                </a:solidFill>
              </a:rPr>
              <a:t>에서 사용하기 위해 제작된 라이브러리 모음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C, C++, Python </a:t>
            </a:r>
            <a:r>
              <a:rPr kumimoji="1" lang="ko-KR" altLang="en-US" dirty="0">
                <a:solidFill>
                  <a:schemeClr val="tx2"/>
                </a:solidFill>
              </a:rPr>
              <a:t>지원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000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쓰레드 생성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현재 쓰레드 실행번호 할당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전체 쓰레드 실행 후 종료대기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 by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5EE855-00C4-25A2-52E7-E6D05F20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3" y="2331593"/>
            <a:ext cx="6915947" cy="86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0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중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문을 사용한 행렬 곱 연산 구현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Floating point matrix multiplication by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05DEA1-00C2-3289-3DA4-949F43D4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54" y="1800498"/>
            <a:ext cx="3829584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73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Intel® Core™ i9-12900KF(Desktop)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물리코어 수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16(Efficient-Core 8 + Performance Core 8)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처리 쓰레드 수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24(Performance Core Hyperthreading 16 + 8)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최대 클럭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5.20 GHz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DRAM: 32GB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Intel® Xeon® Gold 5215 x2(Workstation)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물리코어 수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: 20(10 + 10)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처리 쓰레드 수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40( 2*(10 + 10)Hyperthreading) 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최대 클럭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3.40 GHz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DRAM: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64GB</a:t>
            </a: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실험환경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510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행렬크기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4096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정방행렬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8192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 사용 시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1000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초 이상 소요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쓰레드 수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16,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32,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최대 쓰레드 처리량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), 64, 128, 256 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실행시간 측정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실험환경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446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회 측정평균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와 처리시간 비교 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와 최대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585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배 이상 차이 발생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구현 로직의 경우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쓰레드가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원소에 대한 연산만 수행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구현 로직의 경우 현재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쓰레드가 행 단위 연산 수행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→ 개별 쓰레드 부하가 큼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911918-9903-13E6-3593-D5698240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959" y="3454059"/>
            <a:ext cx="4012025" cy="2596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705467-93CE-251A-3D2E-B3DDCB77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045" y="3456976"/>
            <a:ext cx="4016694" cy="25968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4254B0-885A-A759-79B1-787178739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0" y="3454058"/>
            <a:ext cx="4016696" cy="25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1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의 쓰레드 수를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CPU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와 동일하게 변경 후 실험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변경사항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thread : 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thread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로직과 동일하게 행 단위 계산을 수행하도록 변경 </a:t>
            </a:r>
            <a:endParaRPr kumimoji="1" lang="en-US" altLang="ko-KR" sz="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Block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에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thread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를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차원으로 배치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 </a:t>
            </a:r>
            <a:r>
              <a:rPr kumimoji="1" lang="ko-KR" altLang="en-US" dirty="0"/>
              <a:t>로직 변경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B6CEEB-BBC7-81EA-B71C-17CF4E15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570" y="4153258"/>
            <a:ext cx="5929605" cy="19198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AC49DD-A812-9126-259C-533FC3E90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39" y="4163767"/>
            <a:ext cx="5059120" cy="14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78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A585AF-5E03-C586-C48A-47DB6A14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869" y="1245128"/>
            <a:ext cx="4012025" cy="25968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6CC674-94BC-1749-9CA7-F65E5DDB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55" y="1245127"/>
            <a:ext cx="4016694" cy="25968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311D58-47FB-7D55-6BCE-94DA2DA08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955" y="3872450"/>
            <a:ext cx="4016696" cy="25968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F440AD-6DD2-3A2E-1192-E0585E59D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869" y="3872450"/>
            <a:ext cx="4012026" cy="25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06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05952E1-2516-E895-DF58-BDAAE969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실험 환경 별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CPU multi thread vs. CUDA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성능비교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</a:rPr>
              <a:t>실제 쓰레드 수가 동일한 경우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</a:rPr>
              <a:t>GPU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</a:rPr>
              <a:t>쓰레드가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</a:rPr>
              <a:t>16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</a:rPr>
              <a:t>개일 경우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</a:rPr>
              <a:t>쓰레드 성능이 더 높은 성능을 보임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DBE1B2-BBD7-0A8E-29E1-77EC7710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72" y="2980563"/>
            <a:ext cx="7531200" cy="340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1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GNU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Scientific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Library	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Numerical library for C and C++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Eigen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Intel Math Kernel Library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Automatic parallel processing 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 , C++ and Fortran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ATLAS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Automatically Tuned Linear Algebra Software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Provide C and Fortran API based on BLAS</a:t>
            </a: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라이브러리 성능비교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81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BLAS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Basic Linear Algebra Subprograms</a:t>
            </a: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선형대수 연산을 수행하는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Low-level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Routine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집합을 명세한 규약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Fortran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라이브러리로 시작됨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벡터 레지스터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SIMD instruction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을 활용하여 부동소수점 연산을 최적화 하도록 구현됨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MATLAB, GNU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scientific library,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Numpy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MKL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등 많은 수치연산 소프트웨어들이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BLAS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를 따름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GPU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사용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BLAS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라이브러리인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cuBLAS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실험대상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sz="1700" dirty="0" err="1">
                <a:solidFill>
                  <a:schemeClr val="bg2">
                    <a:lumMod val="10000"/>
                  </a:schemeClr>
                </a:solidFill>
              </a:rPr>
              <a:t>멀티쓰레드로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 구현한 </a:t>
            </a:r>
            <a:r>
              <a:rPr kumimoji="1" lang="ko-KR" altLang="en-US" sz="1700" dirty="0" err="1">
                <a:solidFill>
                  <a:schemeClr val="bg2">
                    <a:lumMod val="10000"/>
                  </a:schemeClr>
                </a:solidFill>
              </a:rPr>
              <a:t>행렬곱</a:t>
            </a:r>
            <a:endParaRPr kumimoji="1" lang="en-US" altLang="ko-KR" sz="17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 로 구현한 </a:t>
            </a:r>
            <a:r>
              <a:rPr kumimoji="1" lang="ko-KR" altLang="en-US" sz="1700" dirty="0" err="1">
                <a:solidFill>
                  <a:schemeClr val="bg2">
                    <a:lumMod val="10000"/>
                  </a:schemeClr>
                </a:solidFill>
              </a:rPr>
              <a:t>행렬곱</a:t>
            </a:r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en-US" altLang="ko-KR" sz="1700" dirty="0" err="1">
                <a:solidFill>
                  <a:schemeClr val="bg2">
                    <a:lumMod val="10000"/>
                  </a:schemeClr>
                </a:solidFill>
              </a:rPr>
              <a:t>cuBLAS</a:t>
            </a:r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미사용</a:t>
            </a:r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CPU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기반 </a:t>
            </a:r>
            <a:r>
              <a:rPr kumimoji="1" lang="en-US" altLang="ko-KR" sz="1700" dirty="0">
                <a:solidFill>
                  <a:schemeClr val="bg2">
                    <a:lumMod val="10000"/>
                  </a:schemeClr>
                </a:solidFill>
              </a:rPr>
              <a:t>BLAS</a:t>
            </a:r>
            <a:r>
              <a:rPr kumimoji="1" lang="ko-KR" altLang="en-US" sz="1700" dirty="0">
                <a:solidFill>
                  <a:schemeClr val="bg2">
                    <a:lumMod val="10000"/>
                  </a:schemeClr>
                </a:solidFill>
              </a:rPr>
              <a:t> 라이브러리로 구현한 </a:t>
            </a:r>
            <a:r>
              <a:rPr kumimoji="1" lang="ko-KR" altLang="en-US" sz="1700" dirty="0" err="1">
                <a:solidFill>
                  <a:schemeClr val="bg2">
                    <a:lumMod val="10000"/>
                  </a:schemeClr>
                </a:solidFill>
              </a:rPr>
              <a:t>행렬곱</a:t>
            </a:r>
            <a:endParaRPr kumimoji="1" lang="en-US" altLang="ko-KR" sz="17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라이브러리 성능비교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30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설치환경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tx2"/>
                </a:solidFill>
              </a:rPr>
              <a:t>SuperMicro</a:t>
            </a:r>
            <a:r>
              <a:rPr kumimoji="1" lang="en-US" altLang="ko-KR" sz="1600" dirty="0">
                <a:solidFill>
                  <a:schemeClr val="tx2"/>
                </a:solidFill>
              </a:rPr>
              <a:t> X11DPH-i(</a:t>
            </a:r>
            <a:r>
              <a:rPr kumimoji="1" lang="en-US" altLang="ko-KR" sz="1600" i="1" dirty="0">
                <a:solidFill>
                  <a:schemeClr val="tx2"/>
                </a:solidFill>
              </a:rPr>
              <a:t>noslab-gpu1</a:t>
            </a:r>
            <a:r>
              <a:rPr kumimoji="1" lang="en-US" altLang="ko-KR" sz="160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OS: Ubuntu 20.04 LTS(Kernel 5.15.0-46-generic) 64bit</a:t>
            </a: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GPU: </a:t>
            </a:r>
            <a:r>
              <a:rPr lang="en-US" altLang="ko-KR" sz="1600" b="0" i="0" dirty="0">
                <a:effectLst/>
                <a:latin typeface="Arial" panose="020B0604020202020204" pitchFamily="34" charset="0"/>
              </a:rPr>
              <a:t>Nvidia® Tesla® T4 16GB</a:t>
            </a:r>
            <a:r>
              <a:rPr kumimoji="1" lang="en-US" altLang="ko-KR" sz="1600" dirty="0">
                <a:solidFill>
                  <a:schemeClr val="tx2"/>
                </a:solidFill>
              </a:rPr>
              <a:t> x1</a:t>
            </a: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CPU: </a:t>
            </a:r>
            <a:r>
              <a:rPr lang="en-US" altLang="ko-KR" sz="1600" b="0" i="0" dirty="0">
                <a:effectLst/>
                <a:latin typeface="Arial" panose="020B0604020202020204" pitchFamily="34" charset="0"/>
              </a:rPr>
              <a:t>Intel® Xeon® Gold 5215 @2.50GHz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Memory: 64GB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GPU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 인식여부 확인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lspci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|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grep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nvidia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A14BB0-A3AB-24FA-D2D3-8CBF4FDE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41" y="4644513"/>
            <a:ext cx="5382376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30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sz="2400" dirty="0">
                <a:solidFill>
                  <a:schemeClr val="bg2">
                    <a:lumMod val="10000"/>
                  </a:schemeClr>
                </a:solidFill>
              </a:rPr>
              <a:t>GNU</a:t>
            </a:r>
            <a:r>
              <a:rPr kumimoji="1" lang="ko-KR" altLang="en-US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chemeClr val="bg2">
                    <a:lumMod val="10000"/>
                  </a:schemeClr>
                </a:solidFill>
              </a:rPr>
              <a:t>Scientific</a:t>
            </a:r>
            <a:r>
              <a:rPr kumimoji="1" lang="ko-KR" altLang="en-US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chemeClr val="bg2">
                    <a:lumMod val="10000"/>
                  </a:schemeClr>
                </a:solidFill>
              </a:rPr>
              <a:t>Library </a:t>
            </a:r>
            <a:r>
              <a:rPr kumimoji="1" lang="ko-KR" altLang="en-US" sz="2400" dirty="0">
                <a:solidFill>
                  <a:schemeClr val="bg2">
                    <a:lumMod val="10000"/>
                  </a:schemeClr>
                </a:solidFill>
              </a:rPr>
              <a:t>설치 </a:t>
            </a:r>
            <a:endParaRPr kumimoji="1"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https://www.gnu.org/software/gsl/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접속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Current stable version (GSL-2.7) tar.gz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다운로드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다운로드 경로 접근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압축해제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tar –</a:t>
            </a:r>
            <a:r>
              <a:rPr kumimoji="1" lang="en-US" altLang="ko-KR" sz="2000" dirty="0" err="1">
                <a:solidFill>
                  <a:schemeClr val="accent5"/>
                </a:solidFill>
                <a:latin typeface="Consolas" panose="020B0609020204030204" pitchFamily="49" charset="0"/>
              </a:rPr>
              <a:t>xvzf</a:t>
            </a:r>
            <a:r>
              <a:rPr kumimoji="1" lang="en-US" altLang="ko-KR" sz="2000" dirty="0">
                <a:solidFill>
                  <a:schemeClr val="accent5"/>
                </a:solidFill>
                <a:latin typeface="Consolas" panose="020B0609020204030204" pitchFamily="49" charset="0"/>
              </a:rPr>
              <a:t> gsl-latest.tar.gz</a:t>
            </a:r>
          </a:p>
          <a:p>
            <a:pPr lvl="1"/>
            <a:r>
              <a:rPr kumimoji="1" lang="en-US" altLang="ko-KR" sz="2000" dirty="0">
                <a:solidFill>
                  <a:schemeClr val="accent5"/>
                </a:solidFill>
                <a:latin typeface="Consolas" panose="020B0609020204030204" pitchFamily="49" charset="0"/>
              </a:rPr>
              <a:t>cd gsl-2.7.1</a:t>
            </a:r>
          </a:p>
          <a:p>
            <a:pPr lvl="1"/>
            <a:r>
              <a:rPr kumimoji="1" lang="en-US" altLang="ko-KR" sz="2000" dirty="0">
                <a:solidFill>
                  <a:schemeClr val="accent5"/>
                </a:solidFill>
                <a:latin typeface="Consolas" panose="020B0609020204030204" pitchFamily="49" charset="0"/>
              </a:rPr>
              <a:t>cat INSTALL</a:t>
            </a:r>
            <a:r>
              <a:rPr kumimoji="1" lang="en-US" altLang="ko-KR" sz="2000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kumimoji="1" lang="ko-KR" alt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설치방법 확인</a:t>
            </a:r>
            <a:r>
              <a:rPr kumimoji="1" lang="en-US" altLang="ko-KR" sz="2000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./configure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make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약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분 소요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make install </a:t>
            </a:r>
            <a:r>
              <a:rPr kumimoji="1" lang="en-US" altLang="ko-KR" dirty="0">
                <a:solidFill>
                  <a:schemeClr val="accent5"/>
                </a:solidFill>
              </a:rPr>
              <a:t>	</a:t>
            </a:r>
          </a:p>
          <a:p>
            <a:endParaRPr kumimoji="1"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GNU Scientific Library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ADF17C-9E08-5143-9EEE-C08A26CF9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504" y="1523611"/>
            <a:ext cx="4548041" cy="43423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CCAAE92-95BC-C8B2-FC0F-3D2AF55DB70F}"/>
              </a:ext>
            </a:extLst>
          </p:cNvPr>
          <p:cNvSpPr/>
          <p:nvPr/>
        </p:nvSpPr>
        <p:spPr>
          <a:xfrm>
            <a:off x="4222025" y="4183810"/>
            <a:ext cx="2248618" cy="310551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823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구현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라이브러리 경로설정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#include&lt;gsl/gsl_blas.h&gt;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https://www.gnu.org/software/gsl/doc/html/vectors.html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GNU Scientific Library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3B8209-82EB-2E26-7633-18FB11AA84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06"/>
          <a:stretch/>
        </p:blipFill>
        <p:spPr>
          <a:xfrm>
            <a:off x="858959" y="2390722"/>
            <a:ext cx="3774116" cy="39584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924B1B-8254-9172-B650-938FA077FDC6}"/>
              </a:ext>
            </a:extLst>
          </p:cNvPr>
          <p:cNvSpPr/>
          <p:nvPr/>
        </p:nvSpPr>
        <p:spPr>
          <a:xfrm>
            <a:off x="858959" y="2880226"/>
            <a:ext cx="1631753" cy="650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46C29-9673-7448-70B8-ECE139A7EF78}"/>
              </a:ext>
            </a:extLst>
          </p:cNvPr>
          <p:cNvSpPr txBox="1"/>
          <p:nvPr/>
        </p:nvSpPr>
        <p:spPr>
          <a:xfrm>
            <a:off x="2490712" y="2950904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FF0000"/>
                </a:solidFill>
              </a:rPr>
              <a:t>gsl_matrix_alloc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메모리 할당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D2EFB1-E883-2EE3-447B-09AA7C945CA4}"/>
              </a:ext>
            </a:extLst>
          </p:cNvPr>
          <p:cNvSpPr/>
          <p:nvPr/>
        </p:nvSpPr>
        <p:spPr>
          <a:xfrm>
            <a:off x="858959" y="3752633"/>
            <a:ext cx="3376611" cy="297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D79CF2-4702-EDF4-9B60-99CD65F3567E}"/>
              </a:ext>
            </a:extLst>
          </p:cNvPr>
          <p:cNvSpPr/>
          <p:nvPr/>
        </p:nvSpPr>
        <p:spPr>
          <a:xfrm>
            <a:off x="858960" y="4115159"/>
            <a:ext cx="1168248" cy="387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EB6ED-EFD9-7463-2FF3-7847A63017C8}"/>
              </a:ext>
            </a:extLst>
          </p:cNvPr>
          <p:cNvSpPr txBox="1"/>
          <p:nvPr/>
        </p:nvSpPr>
        <p:spPr>
          <a:xfrm>
            <a:off x="1984449" y="417486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메모리 해제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336AC-0E83-45B7-01A4-96F40B2C944D}"/>
              </a:ext>
            </a:extLst>
          </p:cNvPr>
          <p:cNvSpPr txBox="1"/>
          <p:nvPr/>
        </p:nvSpPr>
        <p:spPr>
          <a:xfrm>
            <a:off x="4179244" y="3742467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수행시간 측정</a:t>
            </a:r>
          </a:p>
        </p:txBody>
      </p:sp>
    </p:spTree>
    <p:extLst>
      <p:ext uri="{BB962C8B-B14F-4D97-AF65-F5344CB8AC3E}">
        <p14:creationId xmlns:p14="http://schemas.microsoft.com/office/powerpoint/2010/main" val="1335101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Compile</a:t>
            </a: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gcc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gsl_matmul.c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lm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lgsl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lgslcblas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lm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시스템 내 수학 라이브러리 링크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lgsl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GSL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라이브러리 링크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lgslcblas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시스템 내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cblas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를 사용하는 라이브러리 링크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GCC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가 라이브러리 디렉토리를 찾지 못할 경우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/local/include/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gsl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디렉토리가 존재하지 않을 경우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→ 재설치 또는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gsl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디렉토리 변경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디렉토리가 존재하는 경우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→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ldconfig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공유라이브러리 캐시 재설정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Run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./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4096 4096 4096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GNU Scientific Library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198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비교대상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CUDA(Best case, CPU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연산 로직과 동일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CPU multi thread(Best case) 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실험환경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noslab-gpu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Intel® Xeon® Gold 5215 x2(Workstation)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Workload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4096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정방행렬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곱셉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GNU Scientific Library </a:t>
            </a:r>
            <a:r>
              <a:rPr kumimoji="1" lang="ko-KR" altLang="en-US" dirty="0"/>
              <a:t>성능비교 실험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9F97486-6B72-A5CE-E939-1B19BD5C8D71}"/>
              </a:ext>
            </a:extLst>
          </p:cNvPr>
          <p:cNvSpPr txBox="1">
            <a:spLocks/>
          </p:cNvSpPr>
          <p:nvPr/>
        </p:nvSpPr>
        <p:spPr>
          <a:xfrm>
            <a:off x="358140" y="10794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38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9F97486-6B72-A5CE-E939-1B19BD5C8D71}"/>
              </a:ext>
            </a:extLst>
          </p:cNvPr>
          <p:cNvSpPr txBox="1">
            <a:spLocks/>
          </p:cNvSpPr>
          <p:nvPr/>
        </p:nvSpPr>
        <p:spPr>
          <a:xfrm>
            <a:off x="358140" y="10794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32DCD5B-110A-FACF-AD9B-1734BB710236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의 경우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로직으로 구현했을 경우 가장 높은 성능을 나타냄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GSL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구현의 경우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개 쓰레드로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CUDA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와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20.15%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성능차이를 보임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CPU multithread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보다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61.10%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높은 성능을 보임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7C91F7-F8FB-DF4B-D6DE-8A42EA91E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" t="4161" r="5977" b="3485"/>
          <a:stretch/>
        </p:blipFill>
        <p:spPr>
          <a:xfrm>
            <a:off x="3663948" y="3133011"/>
            <a:ext cx="5146043" cy="33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35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Eigen3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C++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선형대수 연산 라이브러리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BLAS,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LAPACK, CUDA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지원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설치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apt install libeigen3-dev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라이브러리 로드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#include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&lt;eigen3/Eigen/Dense&gt;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Eigen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092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구현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https://eigen.tuxfamily.org/dox/GettingStarted.html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Eigen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BBC159-B972-2E9F-D957-F33C1911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67" y="2003725"/>
            <a:ext cx="4082962" cy="39271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2A3106-5CE7-2DE5-0B4D-42D060F742C2}"/>
              </a:ext>
            </a:extLst>
          </p:cNvPr>
          <p:cNvSpPr/>
          <p:nvPr/>
        </p:nvSpPr>
        <p:spPr>
          <a:xfrm>
            <a:off x="833080" y="4156935"/>
            <a:ext cx="1185501" cy="449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81A68-874C-88EA-08AE-BCA7422E3B83}"/>
              </a:ext>
            </a:extLst>
          </p:cNvPr>
          <p:cNvSpPr txBox="1"/>
          <p:nvPr/>
        </p:nvSpPr>
        <p:spPr>
          <a:xfrm>
            <a:off x="2018581" y="42278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객체생성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1997C-0361-C7AC-5110-C945BF100AF9}"/>
              </a:ext>
            </a:extLst>
          </p:cNvPr>
          <p:cNvSpPr/>
          <p:nvPr/>
        </p:nvSpPr>
        <p:spPr>
          <a:xfrm>
            <a:off x="833080" y="5162674"/>
            <a:ext cx="3609524" cy="68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0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Compile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g++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eigen_matmul.c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Run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./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4096 4096 4096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Eigen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1678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비교대상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CUDA(Best case, CPU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연산 로직과 동일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CPU multi thread(Best case)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GSL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실험환경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noslab-gpu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Intel® Xeon® Gold 5215 x2(Workstation)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Workload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4096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정방행렬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곱셉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Eigen </a:t>
            </a:r>
            <a:r>
              <a:rPr kumimoji="1" lang="ko-KR" altLang="en-US" dirty="0"/>
              <a:t>성능비교 실험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203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실험결과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9F97486-6B72-A5CE-E939-1B19BD5C8D71}"/>
              </a:ext>
            </a:extLst>
          </p:cNvPr>
          <p:cNvSpPr txBox="1">
            <a:spLocks/>
          </p:cNvSpPr>
          <p:nvPr/>
        </p:nvSpPr>
        <p:spPr>
          <a:xfrm>
            <a:off x="358140" y="10794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32DCD5B-110A-FACF-AD9B-1734BB710236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Eigen </a:t>
            </a:r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</a:rPr>
              <a:t>기본세팅은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BLAS, LAPACK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과 같은 </a:t>
            </a:r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</a:rPr>
              <a:t>저수준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계산 최적화가 적용되지 않음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기본적인 단일 쓰레드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CPU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연산을 수행하는 것으로 보임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EE576B-58CA-A658-F8A8-9A4BCDFED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" t="4242" r="7009" b="1990"/>
          <a:stretch/>
        </p:blipFill>
        <p:spPr>
          <a:xfrm>
            <a:off x="3763108" y="3235569"/>
            <a:ext cx="4440115" cy="29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8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GPU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드라이버 설치확인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900" dirty="0" err="1">
                <a:solidFill>
                  <a:schemeClr val="accent5"/>
                </a:solidFill>
                <a:latin typeface="Consolas" panose="020B0609020204030204" pitchFamily="49" charset="0"/>
              </a:rPr>
              <a:t>nvidia-smi</a:t>
            </a:r>
            <a:endParaRPr kumimoji="1" lang="en-US" altLang="ko-KR" sz="19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NVIDIA 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그래픽 드라이버 설치 시 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CUDA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가 자동으로 설치됨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Command not found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GPU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드라이버 설치 필요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lvl="1"/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가이드 참조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hlinkClick r:id="rId3"/>
              </a:rPr>
              <a:t>https://github.com/noslab/noslab.storage/blob/main/guide/ubuntu_nvidia_graphic_driver_installation.pptx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hlinkClick r:id="rId3"/>
              </a:rPr>
              <a:t> </a:t>
            </a: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713541-4C6C-F56E-819D-C82BC5E0A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79" y="2326500"/>
            <a:ext cx="4222861" cy="21212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B236D5-A189-2AA4-EF1C-A15FBFAD2CB6}"/>
              </a:ext>
            </a:extLst>
          </p:cNvPr>
          <p:cNvSpPr/>
          <p:nvPr/>
        </p:nvSpPr>
        <p:spPr>
          <a:xfrm>
            <a:off x="692039" y="2608440"/>
            <a:ext cx="3876275" cy="172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1472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Math Kernel Library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코어 함수에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BLAS, LAPACK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등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저수준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최적화 사용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Intel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프로세서에 최적화됨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(ISA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레벨 최적화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자동 병렬화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설치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apt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install</a:t>
            </a:r>
            <a:r>
              <a:rPr kumimoji="1" lang="ko-KR" alt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intel-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</a:t>
            </a:r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도스창에서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‘&lt;No&gt;’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선택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라이브러리 로드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#include &lt;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mkl.h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Intel MKL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415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구현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https://www.intel.com/content/www/us/en/develop/documentation/onemkl-developer-reference-c/top/blas-and-sparse-blas-routines/blas-routines/blas-level-3-routines.html#blas-level-3-routines</a:t>
            </a: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Intel MKL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A37CFB-2F77-9249-841A-9CB64295B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90" y="2184259"/>
            <a:ext cx="6868484" cy="41630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9E4D4C-C299-CE0F-889A-438BDBC8FBEC}"/>
              </a:ext>
            </a:extLst>
          </p:cNvPr>
          <p:cNvSpPr/>
          <p:nvPr/>
        </p:nvSpPr>
        <p:spPr>
          <a:xfrm>
            <a:off x="1158395" y="4341573"/>
            <a:ext cx="6586179" cy="177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582D3-DDA9-A03A-6BBF-7DD3669D8390}"/>
              </a:ext>
            </a:extLst>
          </p:cNvPr>
          <p:cNvSpPr txBox="1"/>
          <p:nvPr/>
        </p:nvSpPr>
        <p:spPr>
          <a:xfrm>
            <a:off x="7744574" y="4276520"/>
            <a:ext cx="320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GSL</a:t>
            </a:r>
            <a:r>
              <a:rPr lang="ko-KR" altLang="en-US" sz="1400" b="1" dirty="0">
                <a:solidFill>
                  <a:srgbClr val="FF0000"/>
                </a:solidFill>
              </a:rPr>
              <a:t>과 동일한 </a:t>
            </a:r>
            <a:r>
              <a:rPr lang="en-US" altLang="ko-KR" sz="1400" b="1" dirty="0">
                <a:solidFill>
                  <a:srgbClr val="FF0000"/>
                </a:solidFill>
              </a:rPr>
              <a:t>BLAS</a:t>
            </a:r>
            <a:r>
              <a:rPr lang="ko-KR" altLang="en-US" sz="1400" b="1" dirty="0">
                <a:solidFill>
                  <a:srgbClr val="FF0000"/>
                </a:solidFill>
              </a:rPr>
              <a:t>함수 사용</a:t>
            </a:r>
          </a:p>
        </p:txBody>
      </p:sp>
    </p:spTree>
    <p:extLst>
      <p:ext uri="{BB962C8B-B14F-4D97-AF65-F5344CB8AC3E}">
        <p14:creationId xmlns:p14="http://schemas.microsoft.com/office/powerpoint/2010/main" val="5072731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Compile</a:t>
            </a: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gcc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mkl_matmul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$(pkg-config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mkl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-static –lp64-iomp –libs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cflags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)’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Reference: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hlinkClick r:id="rId3"/>
              </a:rPr>
              <a:t>https://docs.hpc.qmul.ac.uk/apps/dev/numerical/mkl/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Run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./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matmul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4096 4096 4096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Intel</a:t>
            </a:r>
            <a:r>
              <a:rPr kumimoji="1" lang="ko-KR" altLang="en-US" dirty="0"/>
              <a:t> </a:t>
            </a:r>
            <a:r>
              <a:rPr kumimoji="1" lang="en-US" altLang="ko-KR" dirty="0"/>
              <a:t>MKL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6390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자동 병렬처리 확인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19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개 쓰레드가 생성되는 것을 확인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대비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98.9%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감소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Intel MKL </a:t>
            </a:r>
            <a:r>
              <a:rPr kumimoji="1" lang="ko-KR" altLang="en-US" dirty="0"/>
              <a:t>성능비교 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4184C-5152-E3C8-3256-A0EB109B7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" t="3579" r="2225" b="6456"/>
          <a:stretch/>
        </p:blipFill>
        <p:spPr>
          <a:xfrm>
            <a:off x="4671284" y="3313953"/>
            <a:ext cx="6339253" cy="30948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35B641-D413-B00C-05F8-E22E23D9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861" y="1456043"/>
            <a:ext cx="5953419" cy="16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45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자동 병렬처리 확인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19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개 쓰레드가 생성되는 것을 확인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대비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98.9%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감소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하드웨어 특성을 고려한 로직과 비슷한 성능을 보임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BLAS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저수준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최적화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 Intel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병렬처리 최적화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Intel MKL </a:t>
            </a:r>
            <a:r>
              <a:rPr kumimoji="1" lang="ko-KR" altLang="en-US" dirty="0"/>
              <a:t>성능비교 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4184C-5152-E3C8-3256-A0EB109B7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" t="3579" r="2225" b="6456"/>
          <a:stretch/>
        </p:blipFill>
        <p:spPr>
          <a:xfrm>
            <a:off x="2926569" y="3297222"/>
            <a:ext cx="6104869" cy="29804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6450F9-36AA-57FE-6B87-D292ED35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03" y="1566695"/>
            <a:ext cx="9983593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Automatically Tuned Linear Algebra Software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C/Fortran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을 지원하는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BLAS API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MATLAB, Mathematica,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Scilab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… etc.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에 사용됨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설치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CBLAS, ATLAS </a:t>
            </a:r>
            <a:r>
              <a:rPr kumimoji="1" lang="ko-KR" altLang="en-US" sz="1600" dirty="0">
                <a:solidFill>
                  <a:schemeClr val="tx2"/>
                </a:solidFill>
              </a:rPr>
              <a:t>라이브러리 링크 </a:t>
            </a:r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gcc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atlas_matmul.c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atlas –L 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/lib/atlas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lcblas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latlas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라이브러리 로드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#include&lt;cblas.h&gt;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컴파일 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ATLAS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라이브러리 링크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022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구현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https://pastebin.com/pWE7MZuJ</a:t>
            </a: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https://michaellindon.github.io/lindonslog/programming/atlas-blas-lapack-linear-algebra-libraries/index.html</a:t>
            </a: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2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https://math-atlas.sourceforge.net/devel/atlas_devel/</a:t>
            </a: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4825DC-F784-227F-275C-BB241AED5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61" y="2352959"/>
            <a:ext cx="3798075" cy="4129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921D39-2E83-E7A9-BB97-DDEDD29A9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022" y="2872596"/>
            <a:ext cx="4321834" cy="360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88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Compile</a:t>
            </a: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CBLAS, ATLAS </a:t>
            </a:r>
            <a:r>
              <a:rPr kumimoji="1" lang="ko-KR" altLang="en-US" sz="1600" dirty="0">
                <a:solidFill>
                  <a:schemeClr val="tx2"/>
                </a:solidFill>
              </a:rPr>
              <a:t>라이브러리 링크 </a:t>
            </a:r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gcc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atlas_matmul.c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–o atlas –L /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usr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/lib/atlas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lcblas</a:t>
            </a:r>
            <a:r>
              <a:rPr kumimoji="1" lang="en-US" altLang="ko-KR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–</a:t>
            </a:r>
            <a:r>
              <a:rPr kumimoji="1" lang="en-US" altLang="ko-KR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latlas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Run</a:t>
            </a:r>
          </a:p>
          <a:p>
            <a:pPr lvl="1"/>
            <a:r>
              <a:rPr kumimoji="1" lang="en-US" altLang="ko-KR" sz="1600" dirty="0">
                <a:solidFill>
                  <a:schemeClr val="accent5"/>
                </a:solidFill>
              </a:rPr>
              <a:t>./</a:t>
            </a:r>
            <a:r>
              <a:rPr kumimoji="1" lang="en-US" altLang="ko-KR" sz="1600" dirty="0" err="1">
                <a:solidFill>
                  <a:schemeClr val="accent5"/>
                </a:solidFill>
              </a:rPr>
              <a:t>atlas_matmul</a:t>
            </a:r>
            <a:r>
              <a:rPr kumimoji="1" lang="en-US" altLang="ko-KR" sz="1600" dirty="0">
                <a:solidFill>
                  <a:schemeClr val="accent5"/>
                </a:solidFill>
              </a:rPr>
              <a:t> 4096 4096 4096</a:t>
            </a:r>
          </a:p>
          <a:p>
            <a:pPr lvl="1"/>
            <a:endParaRPr kumimoji="1" lang="en-US" altLang="ko-KR" sz="1600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214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0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단일쓰레드를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사용하는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Case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중 가장 높은 성능을 보임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8192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행렬 계산 시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95.9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초 소요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연산횟수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2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*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4096^3 = 137,438,953,472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연산횟수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2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*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8192^3 =</a:t>
            </a: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1,099,511,627,776 </a:t>
            </a:r>
            <a:r>
              <a:rPr kumimoji="1" lang="en-US" altLang="ko-KR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(8</a:t>
            </a:r>
            <a:r>
              <a:rPr kumimoji="1" lang="ko-KR" altLang="en-US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배 차이</a:t>
            </a:r>
            <a:r>
              <a:rPr kumimoji="1" lang="en-US" altLang="ko-KR" sz="14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pPr lvl="1"/>
            <a:endParaRPr kumimoji="1" lang="en-US" altLang="ko-KR" sz="12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 </a:t>
            </a:r>
            <a:r>
              <a:rPr kumimoji="1" lang="ko-KR" altLang="en-US" dirty="0"/>
              <a:t>성능비교 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049F3A-136A-A4F5-BDD6-221280E66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6" t="6125" r="2925" b="6515"/>
          <a:stretch/>
        </p:blipFill>
        <p:spPr>
          <a:xfrm>
            <a:off x="2958859" y="3067938"/>
            <a:ext cx="8013941" cy="3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780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전체 비교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계산 정확도는 고려하지 않음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구현 로직에 따라 계산 정확도 차이가 발생하는 경우가 존재하는 것을 조사를 통해 확인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</a:rPr>
              <a:t>Reference: </a:t>
            </a:r>
            <a:r>
              <a:rPr kumimoji="1" lang="en-US" altLang="ko-KR" sz="14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https://junstar92.tistory.com/242?category=982715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4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ATLAS </a:t>
            </a:r>
            <a:r>
              <a:rPr kumimoji="1" lang="ko-KR" altLang="en-US" dirty="0"/>
              <a:t>성능비교 결과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821924-4D46-93A1-86F4-26FD2CF89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" t="2615" r="379" b="3946"/>
          <a:stretch/>
        </p:blipFill>
        <p:spPr>
          <a:xfrm>
            <a:off x="1319842" y="2878158"/>
            <a:ext cx="9808234" cy="33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2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Install</a:t>
            </a:r>
            <a:r>
              <a:rPr kumimoji="1" lang="ko-KR" altLang="en-US" dirty="0"/>
              <a:t> </a:t>
            </a:r>
            <a:r>
              <a:rPr kumimoji="1" lang="en-US" altLang="ko-KR" dirty="0"/>
              <a:t>CUDA Toolkit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CUDA dependency check</a:t>
            </a:r>
          </a:p>
          <a:p>
            <a:pPr marL="347400" lvl="1" indent="0">
              <a:buNone/>
            </a:pPr>
            <a:endParaRPr kumimoji="1" lang="en-US" altLang="ko-KR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BD8796-4FCF-A792-3689-CD38CB52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5" y="1518578"/>
            <a:ext cx="5941305" cy="47591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047945-9EB1-25EE-5818-177D041345EA}"/>
              </a:ext>
            </a:extLst>
          </p:cNvPr>
          <p:cNvSpPr/>
          <p:nvPr/>
        </p:nvSpPr>
        <p:spPr>
          <a:xfrm>
            <a:off x="794611" y="3572584"/>
            <a:ext cx="327447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60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Task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병렬 처리를 위한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성능분석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처리성능 분석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Introduction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최근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딥러닝 기술이 발전함에 따라 높은 정확도를 달성하기 위해 학습모델의 규모가 증가하고 있다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따라서 모델 학습과 추론을 위해 높은 컴퓨팅 성능이 요구된다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이를 위해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Background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실험데이터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행렬처리 성능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CPU GPU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코어성능 비교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 vs CPU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libraray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(4096,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8192)</a:t>
            </a:r>
            <a:b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</a:b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KSC Paper Submission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2561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4K, 8K, 16K, 32K,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행렬 곱 실행시간 비교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비교대상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CUDA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ATLAS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Intel-MKL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</a:rPr>
              <a:t>제약조건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프로세서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(CPU, GPU)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의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연산시간 측정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메모리 할당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해제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전송시간 측정제외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행렬 곱 추가실험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9610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4K~16K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까지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가 가장 높은 성능을 보임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과 성능차이는 행렬이 커질수록 줄어듦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32K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에서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이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보다 높은 성능을 보임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약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1.06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배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D9BF173-B081-E4F4-D21A-93FF02B56EC8}"/>
              </a:ext>
            </a:extLst>
          </p:cNvPr>
          <p:cNvGrpSpPr/>
          <p:nvPr/>
        </p:nvGrpSpPr>
        <p:grpSpPr>
          <a:xfrm>
            <a:off x="599894" y="3452866"/>
            <a:ext cx="4370959" cy="2720458"/>
            <a:chOff x="373569" y="2472644"/>
            <a:chExt cx="4982765" cy="29361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78AC41-94D4-C48A-35A8-DDD26FCB5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55" t="7866" r="1248" b="3156"/>
            <a:stretch/>
          </p:blipFill>
          <p:spPr>
            <a:xfrm>
              <a:off x="373569" y="2472644"/>
              <a:ext cx="4982765" cy="2936118"/>
            </a:xfrm>
            <a:prstGeom prst="rect">
              <a:avLst/>
            </a:prstGeom>
          </p:spPr>
        </p:pic>
        <p:sp>
          <p:nvSpPr>
            <p:cNvPr id="9" name="곱하기 기호 8">
              <a:extLst>
                <a:ext uri="{FF2B5EF4-FFF2-40B4-BE49-F238E27FC236}">
                  <a16:creationId xmlns:a16="http://schemas.microsoft.com/office/drawing/2014/main" id="{92C444A0-2DDD-B4EA-D996-26612315100F}"/>
                </a:ext>
              </a:extLst>
            </p:cNvPr>
            <p:cNvSpPr/>
            <p:nvPr/>
          </p:nvSpPr>
          <p:spPr>
            <a:xfrm>
              <a:off x="4654848" y="4704630"/>
              <a:ext cx="193196" cy="195173"/>
            </a:xfrm>
            <a:prstGeom prst="mathMultiply">
              <a:avLst>
                <a:gd name="adj1" fmla="val 9962"/>
              </a:avLst>
            </a:prstGeom>
            <a:solidFill>
              <a:srgbClr val="1A1D21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C1EF26D-8737-F63D-2CD8-491790E19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6" t="11710" r="1162" b="6006"/>
          <a:stretch/>
        </p:blipFill>
        <p:spPr>
          <a:xfrm>
            <a:off x="7805832" y="4204262"/>
            <a:ext cx="3991152" cy="22449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8BE0E2-DBE6-8861-6E8D-443E19B3A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99" t="12487" r="1107" b="5903"/>
          <a:stretch/>
        </p:blipFill>
        <p:spPr>
          <a:xfrm>
            <a:off x="7805833" y="1393765"/>
            <a:ext cx="3991151" cy="2102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7571B3-5C74-4392-C4BB-5E7B067DDD21}"/>
              </a:ext>
            </a:extLst>
          </p:cNvPr>
          <p:cNvSpPr txBox="1"/>
          <p:nvPr/>
        </p:nvSpPr>
        <p:spPr>
          <a:xfrm>
            <a:off x="2390591" y="3176601"/>
            <a:ext cx="1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전체비교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C6900F-F391-A4DC-8C6E-3E66F289A925}"/>
              </a:ext>
            </a:extLst>
          </p:cNvPr>
          <p:cNvSpPr txBox="1"/>
          <p:nvPr/>
        </p:nvSpPr>
        <p:spPr>
          <a:xfrm>
            <a:off x="8851540" y="899184"/>
            <a:ext cx="218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CUDA vs. MKL</a:t>
            </a:r>
          </a:p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4K ~ 32K </a:t>
            </a:r>
            <a:endParaRPr lang="ko-KR" alt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334FF-380F-8EA0-23C1-04749A0066E7}"/>
              </a:ext>
            </a:extLst>
          </p:cNvPr>
          <p:cNvSpPr txBox="1"/>
          <p:nvPr/>
        </p:nvSpPr>
        <p:spPr>
          <a:xfrm>
            <a:off x="8851539" y="3673012"/>
            <a:ext cx="218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CUDA vs. MKL</a:t>
            </a:r>
          </a:p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4K ~ 16K </a:t>
            </a:r>
            <a:endParaRPr lang="ko-KR" alt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1B0CA9C-B7A5-BDDC-3CA7-8771D84D3BBE}"/>
              </a:ext>
            </a:extLst>
          </p:cNvPr>
          <p:cNvCxnSpPr>
            <a:cxnSpLocks/>
          </p:cNvCxnSpPr>
          <p:nvPr/>
        </p:nvCxnSpPr>
        <p:spPr>
          <a:xfrm flipV="1">
            <a:off x="8649363" y="5945469"/>
            <a:ext cx="1187450" cy="1333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725E7002-DD60-E7A6-0B94-51785660E08E}"/>
              </a:ext>
            </a:extLst>
          </p:cNvPr>
          <p:cNvSpPr/>
          <p:nvPr/>
        </p:nvSpPr>
        <p:spPr>
          <a:xfrm>
            <a:off x="8626503" y="605596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DD437CE-0BED-8A7B-3C4E-B4E513CF54FF}"/>
              </a:ext>
            </a:extLst>
          </p:cNvPr>
          <p:cNvSpPr/>
          <p:nvPr/>
        </p:nvSpPr>
        <p:spPr>
          <a:xfrm>
            <a:off x="9801408" y="592260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D04A351-5707-3A2E-E892-8213CBC12FA5}"/>
              </a:ext>
            </a:extLst>
          </p:cNvPr>
          <p:cNvSpPr/>
          <p:nvPr/>
        </p:nvSpPr>
        <p:spPr>
          <a:xfrm>
            <a:off x="8959878" y="6049610"/>
            <a:ext cx="45719" cy="4571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9FEE63-EF4E-98C7-444B-BD597CB6DDC9}"/>
              </a:ext>
            </a:extLst>
          </p:cNvPr>
          <p:cNvSpPr/>
          <p:nvPr/>
        </p:nvSpPr>
        <p:spPr>
          <a:xfrm>
            <a:off x="10131453" y="5865459"/>
            <a:ext cx="45719" cy="4571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06F6A36-0CEF-0FD3-737B-6F89DA8468AA}"/>
              </a:ext>
            </a:extLst>
          </p:cNvPr>
          <p:cNvCxnSpPr>
            <a:cxnSpLocks/>
          </p:cNvCxnSpPr>
          <p:nvPr/>
        </p:nvCxnSpPr>
        <p:spPr>
          <a:xfrm flipV="1">
            <a:off x="9824267" y="4758019"/>
            <a:ext cx="1161416" cy="11874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891573-967B-0231-9B11-BABF761F6A52}"/>
              </a:ext>
            </a:extLst>
          </p:cNvPr>
          <p:cNvCxnSpPr>
            <a:cxnSpLocks/>
          </p:cNvCxnSpPr>
          <p:nvPr/>
        </p:nvCxnSpPr>
        <p:spPr>
          <a:xfrm flipV="1">
            <a:off x="8970038" y="5888319"/>
            <a:ext cx="1184275" cy="18087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2D7B55B-7C72-E3AF-0159-D50DE79F6A86}"/>
              </a:ext>
            </a:extLst>
          </p:cNvPr>
          <p:cNvCxnSpPr>
            <a:cxnSpLocks/>
            <a:stCxn id="30" idx="7"/>
          </p:cNvCxnSpPr>
          <p:nvPr/>
        </p:nvCxnSpPr>
        <p:spPr>
          <a:xfrm flipV="1">
            <a:off x="10170477" y="4663403"/>
            <a:ext cx="1152236" cy="120875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5707A8CB-56E9-72EB-3101-EB13555412FA}"/>
              </a:ext>
            </a:extLst>
          </p:cNvPr>
          <p:cNvSpPr/>
          <p:nvPr/>
        </p:nvSpPr>
        <p:spPr>
          <a:xfrm>
            <a:off x="10964651" y="473432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288DFC9-3B43-10CB-EE64-785EB09F8FD9}"/>
              </a:ext>
            </a:extLst>
          </p:cNvPr>
          <p:cNvSpPr/>
          <p:nvPr/>
        </p:nvSpPr>
        <p:spPr>
          <a:xfrm>
            <a:off x="11299853" y="4640543"/>
            <a:ext cx="45719" cy="4571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5F0287-95A1-961D-6316-4E19DC152574}"/>
              </a:ext>
            </a:extLst>
          </p:cNvPr>
          <p:cNvSpPr txBox="1"/>
          <p:nvPr/>
        </p:nvSpPr>
        <p:spPr>
          <a:xfrm>
            <a:off x="8571495" y="563371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FFC000"/>
                </a:solidFill>
              </a:rPr>
              <a:t>x1.7</a:t>
            </a:r>
            <a:endParaRPr lang="ko-KR" altLang="en-US" sz="1200" b="1" i="1" dirty="0">
              <a:solidFill>
                <a:srgbClr val="FFC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1FED52-C27F-32F4-2291-CD5468DEEA2F}"/>
              </a:ext>
            </a:extLst>
          </p:cNvPr>
          <p:cNvSpPr txBox="1"/>
          <p:nvPr/>
        </p:nvSpPr>
        <p:spPr>
          <a:xfrm>
            <a:off x="9778789" y="537293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FFC000"/>
                </a:solidFill>
              </a:rPr>
              <a:t>x1.3</a:t>
            </a:r>
            <a:endParaRPr lang="ko-KR" altLang="en-US" sz="1200" b="1" i="1" dirty="0">
              <a:solidFill>
                <a:srgbClr val="FFC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B3F1B9-C6D0-9FDA-AB6D-6D0204EDE347}"/>
              </a:ext>
            </a:extLst>
          </p:cNvPr>
          <p:cNvSpPr txBox="1"/>
          <p:nvPr/>
        </p:nvSpPr>
        <p:spPr>
          <a:xfrm>
            <a:off x="10863514" y="4300416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FFC000"/>
                </a:solidFill>
              </a:rPr>
              <a:t>x1.06</a:t>
            </a:r>
            <a:endParaRPr lang="ko-KR" altLang="en-US" sz="1200" b="1" i="1" dirty="0">
              <a:solidFill>
                <a:srgbClr val="FFC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F47D0-ABF2-DB64-145F-2929318F4E3C}"/>
              </a:ext>
            </a:extLst>
          </p:cNvPr>
          <p:cNvSpPr txBox="1"/>
          <p:nvPr/>
        </p:nvSpPr>
        <p:spPr>
          <a:xfrm>
            <a:off x="11010370" y="168012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FF0000"/>
                </a:solidFill>
              </a:rPr>
              <a:t>x0.93</a:t>
            </a:r>
            <a:endParaRPr lang="ko-KR" altLang="en-US" sz="1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42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GPU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동작온도보다 높은 온도에서 측정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정상동작온도보다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도 가량 높음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발열에 의한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쓰로틀링으로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느려짐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원인 분석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28495-C278-0FCC-BACF-D630E5F0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4" y="3429000"/>
            <a:ext cx="5793105" cy="600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F36E9F-E44D-2811-1663-71B755591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245" y="2736352"/>
            <a:ext cx="4662158" cy="23812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2744D35-FB0A-369D-24D1-402F5BA5E8A0}"/>
              </a:ext>
            </a:extLst>
          </p:cNvPr>
          <p:cNvSpPr/>
          <p:nvPr/>
        </p:nvSpPr>
        <p:spPr>
          <a:xfrm>
            <a:off x="1952625" y="3585295"/>
            <a:ext cx="1000125" cy="224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D3476-6DBA-8F5D-CD91-81B584599F17}"/>
              </a:ext>
            </a:extLst>
          </p:cNvPr>
          <p:cNvSpPr txBox="1"/>
          <p:nvPr/>
        </p:nvSpPr>
        <p:spPr>
          <a:xfrm>
            <a:off x="2343150" y="293669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실험환경 온도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616A1-8656-F730-FC51-0118A43BC26A}"/>
              </a:ext>
            </a:extLst>
          </p:cNvPr>
          <p:cNvSpPr txBox="1"/>
          <p:nvPr/>
        </p:nvSpPr>
        <p:spPr>
          <a:xfrm>
            <a:off x="8262838" y="2306059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Datasheet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402CD-FB6B-9AFB-2F01-8B74ED1F023D}"/>
              </a:ext>
            </a:extLst>
          </p:cNvPr>
          <p:cNvSpPr txBox="1"/>
          <p:nvPr/>
        </p:nvSpPr>
        <p:spPr>
          <a:xfrm>
            <a:off x="5851120" y="5006473"/>
            <a:ext cx="64524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</a:rPr>
              <a:t>https://www.nvidia.com/content/dam/en-zz/Solutions/Data-Center/tesla-t4/t4-tensor-core-product-brief.pdf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EC1385-01BC-4AAC-621B-0ACAECF098A8}"/>
              </a:ext>
            </a:extLst>
          </p:cNvPr>
          <p:cNvSpPr/>
          <p:nvPr/>
        </p:nvSpPr>
        <p:spPr>
          <a:xfrm>
            <a:off x="6886575" y="3855620"/>
            <a:ext cx="2981325" cy="24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92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19EC28F-A737-8BE7-12E6-147F3C2AB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kumimoji="1" lang="en-US" altLang="ko-KR" sz="4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4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로 구현한 행렬 곱 연산은 고수준에서 작성된 로직</a:t>
            </a:r>
            <a:endParaRPr kumimoji="1" lang="en-US" altLang="ko-KR" sz="4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MKL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은 </a:t>
            </a:r>
            <a:r>
              <a:rPr kumimoji="1" lang="en-US" altLang="ko-KR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BLAS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기반 </a:t>
            </a:r>
            <a:r>
              <a:rPr kumimoji="1" lang="ko-KR" altLang="en-US" sz="3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저수준에서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최적화된 행렬 곱 연산 라이브러리 사용 </a:t>
            </a:r>
            <a:endParaRPr kumimoji="1" lang="en-US" altLang="ko-KR" sz="3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에서 제공하는 </a:t>
            </a:r>
            <a:r>
              <a:rPr kumimoji="1" lang="ko-KR" altLang="en-US" sz="3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저수준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최적화 수학 라이브러리 사용 시 실행시간이 </a:t>
            </a:r>
            <a:r>
              <a:rPr kumimoji="1" lang="en-US" altLang="ko-KR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50% </a:t>
            </a:r>
            <a:r>
              <a:rPr kumimoji="1" lang="ko-KR" altLang="en-US" sz="3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줄어드는 실험 존재</a:t>
            </a:r>
            <a:endParaRPr kumimoji="1" lang="en-US" altLang="ko-KR" sz="3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sz="3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CuBLAS</a:t>
            </a:r>
            <a:endParaRPr kumimoji="1" lang="en-US" altLang="ko-KR" sz="3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kumimoji="1" lang="en-US" altLang="ko-KR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kumimoji="1" lang="ko-KR" altLang="en-US" sz="4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에서 여러가지 최적화 요소가 존재</a:t>
            </a:r>
            <a:endParaRPr kumimoji="1" lang="en-US" altLang="ko-KR" sz="4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sz="3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행렬연산 전용 코어</a:t>
            </a:r>
            <a:r>
              <a:rPr kumimoji="1" lang="en-US" altLang="ko-KR" sz="3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(Tensor Core)</a:t>
            </a:r>
            <a:r>
              <a:rPr kumimoji="1" lang="ko-KR" altLang="en-US" sz="30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미사용</a:t>
            </a:r>
            <a:endParaRPr kumimoji="1" lang="en-US" altLang="ko-KR" sz="3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347400" lvl="1" indent="0">
              <a:buNone/>
            </a:pPr>
            <a:r>
              <a:rPr kumimoji="1" lang="ko-KR" alt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endParaRPr kumimoji="1" lang="en-US" altLang="ko-KR" sz="1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sz="11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원인 분석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8758" y="6482231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39CB65F-A68D-FF9C-2DE4-CAF4DAC49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53" r="62744"/>
          <a:stretch/>
        </p:blipFill>
        <p:spPr>
          <a:xfrm>
            <a:off x="6589395" y="2957189"/>
            <a:ext cx="3452813" cy="9906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28A238A-4652-5FC0-3B92-EB9FB725AF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461"/>
          <a:stretch/>
        </p:blipFill>
        <p:spPr>
          <a:xfrm>
            <a:off x="1728787" y="2957189"/>
            <a:ext cx="3452813" cy="990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3F46F8-DD95-2689-65B4-C1EC90976F12}"/>
              </a:ext>
            </a:extLst>
          </p:cNvPr>
          <p:cNvSpPr txBox="1"/>
          <p:nvPr/>
        </p:nvSpPr>
        <p:spPr>
          <a:xfrm>
            <a:off x="2382439" y="2526896"/>
            <a:ext cx="21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CuBLAS</a:t>
            </a:r>
            <a:r>
              <a:rPr lang="en-US" altLang="ko-KR" dirty="0"/>
              <a:t> </a:t>
            </a:r>
            <a:r>
              <a:rPr lang="ko-KR" altLang="en-US" dirty="0"/>
              <a:t>적용 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CD849-CB88-D3A9-9FFC-388D8A0AF9E5}"/>
              </a:ext>
            </a:extLst>
          </p:cNvPr>
          <p:cNvSpPr txBox="1"/>
          <p:nvPr/>
        </p:nvSpPr>
        <p:spPr>
          <a:xfrm>
            <a:off x="7243047" y="2491567"/>
            <a:ext cx="21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CuBLAS</a:t>
            </a:r>
            <a:r>
              <a:rPr lang="en-US" altLang="ko-KR" dirty="0"/>
              <a:t> </a:t>
            </a:r>
            <a:r>
              <a:rPr lang="ko-KR" altLang="en-US" dirty="0"/>
              <a:t>적용 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08A689-02F3-44A4-AD69-004B1F490040}"/>
              </a:ext>
            </a:extLst>
          </p:cNvPr>
          <p:cNvSpPr txBox="1"/>
          <p:nvPr/>
        </p:nvSpPr>
        <p:spPr>
          <a:xfrm>
            <a:off x="1638300" y="4056581"/>
            <a:ext cx="600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</a:rPr>
              <a:t>https://junstar92.tistory.com/242</a:t>
            </a:r>
            <a:endParaRPr lang="ko-KR" alt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61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37E2EADF0DA1248973AAEB67F7729DF" ma:contentTypeVersion="2" ma:contentTypeDescription="새 문서를 만듭니다." ma:contentTypeScope="" ma:versionID="307d54d90d333fb67b4bc1f75bd7d16d">
  <xsd:schema xmlns:xsd="http://www.w3.org/2001/XMLSchema" xmlns:xs="http://www.w3.org/2001/XMLSchema" xmlns:p="http://schemas.microsoft.com/office/2006/metadata/properties" xmlns:ns3="66996a82-3c57-4783-9057-bbd7299d5ac2" targetNamespace="http://schemas.microsoft.com/office/2006/metadata/properties" ma:root="true" ma:fieldsID="0a1530f3cce41849c4c248a1920690ac" ns3:_="">
    <xsd:import namespace="66996a82-3c57-4783-9057-bbd7299d5a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96a82-3c57-4783-9057-bbd7299d5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5E2CDA-AA99-4483-8360-E29DE6F70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96a82-3c57-4783-9057-bbd7299d5a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5290A3-2B6E-4B89-8B81-965EAF959153}">
  <ds:schemaRefs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66996a82-3c57-4783-9057-bbd7299d5ac2"/>
  </ds:schemaRefs>
</ds:datastoreItem>
</file>

<file path=customXml/itemProps3.xml><?xml version="1.0" encoding="utf-8"?>
<ds:datastoreItem xmlns:ds="http://schemas.openxmlformats.org/officeDocument/2006/customXml" ds:itemID="{D7FA22E7-73B0-4DE1-9D8F-30F5795197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4783</Words>
  <Application>Microsoft Office PowerPoint</Application>
  <PresentationFormat>와이드스크린</PresentationFormat>
  <Paragraphs>1390</Paragraphs>
  <Slides>94</Slides>
  <Notes>94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4" baseType="lpstr">
      <vt:lpstr>Wingdings</vt:lpstr>
      <vt:lpstr>Arial</vt:lpstr>
      <vt:lpstr>나눔고딕</vt:lpstr>
      <vt:lpstr>Cambria Math</vt:lpstr>
      <vt:lpstr>lato</vt:lpstr>
      <vt:lpstr>roboto</vt:lpstr>
      <vt:lpstr>NVIDIA Sans</vt:lpstr>
      <vt:lpstr>Consolas</vt:lpstr>
      <vt:lpstr>맑은 고딕</vt:lpstr>
      <vt:lpstr>Office 테마</vt:lpstr>
      <vt:lpstr>PowerPoint 프레젠테이션</vt:lpstr>
      <vt:lpstr>Contents</vt:lpstr>
      <vt:lpstr>Intro</vt:lpstr>
      <vt:lpstr>Intro</vt:lpstr>
      <vt:lpstr>Intro</vt:lpstr>
      <vt:lpstr>CUDA</vt:lpstr>
      <vt:lpstr>Install CUDA Toolkit</vt:lpstr>
      <vt:lpstr>Install CUDA Toolkit</vt:lpstr>
      <vt:lpstr>Install CUDA Toolkit</vt:lpstr>
      <vt:lpstr>Install CUDA Toolkit</vt:lpstr>
      <vt:lpstr>Install CUDA Toolkit</vt:lpstr>
      <vt:lpstr>Install CUDA Toolkit</vt:lpstr>
      <vt:lpstr>CUDA Programming Model</vt:lpstr>
      <vt:lpstr>CUDA Programming Model</vt:lpstr>
      <vt:lpstr>CUDA Programming Model</vt:lpstr>
      <vt:lpstr>CUDA Programming example</vt:lpstr>
      <vt:lpstr>CUDA Programming example2</vt:lpstr>
      <vt:lpstr>CUDA Programming example2</vt:lpstr>
      <vt:lpstr>CUDA Logical Thread Hierarchy</vt:lpstr>
      <vt:lpstr>CUDA Logical Thread Structure</vt:lpstr>
      <vt:lpstr>CUDA Physical Thread Structure</vt:lpstr>
      <vt:lpstr>CUDA Physical Thread Structure</vt:lpstr>
      <vt:lpstr>CUDA Physical Thread Structure</vt:lpstr>
      <vt:lpstr>CUDA Physical Thread Structure</vt:lpstr>
      <vt:lpstr>Nvidia Tesla T4</vt:lpstr>
      <vt:lpstr>CUDA Physical Thread Structure</vt:lpstr>
      <vt:lpstr>CUDA Physical Thread Structure</vt:lpstr>
      <vt:lpstr>CUDA Physical Thread Structure</vt:lpstr>
      <vt:lpstr>CUDA Physical Thread Structure References</vt:lpstr>
      <vt:lpstr>CUDA Physical Thread Structure References</vt:lpstr>
      <vt:lpstr>CUDA float vector addition </vt:lpstr>
      <vt:lpstr>CUDA float vector addition </vt:lpstr>
      <vt:lpstr>CUDA float vector addition </vt:lpstr>
      <vt:lpstr>CUDA float vector addition Profiling </vt:lpstr>
      <vt:lpstr>CUDA float vector addition Profiling </vt:lpstr>
      <vt:lpstr>CUDA float vector addition Profiling </vt:lpstr>
      <vt:lpstr>CUDA float vector addition Profiling </vt:lpstr>
      <vt:lpstr>CUDA float vector addition Profiling </vt:lpstr>
      <vt:lpstr>CUDA float vector addition Profiling </vt:lpstr>
      <vt:lpstr>오류</vt:lpstr>
      <vt:lpstr>오류</vt:lpstr>
      <vt:lpstr>오류</vt:lpstr>
      <vt:lpstr>오류</vt:lpstr>
      <vt:lpstr>오류</vt:lpstr>
      <vt:lpstr>오류</vt:lpstr>
      <vt:lpstr>Vector addition overhead test</vt:lpstr>
      <vt:lpstr>Floating point matrix multiplication</vt:lpstr>
      <vt:lpstr>Floating point matrix multipulication</vt:lpstr>
      <vt:lpstr>Floating point matrix multiplication</vt:lpstr>
      <vt:lpstr>Floating point matrix multiplication</vt:lpstr>
      <vt:lpstr>Floating point matrix multiplication</vt:lpstr>
      <vt:lpstr>Floating point matrix multiplication</vt:lpstr>
      <vt:lpstr>Floating point matrix multiplication experiment</vt:lpstr>
      <vt:lpstr>결과</vt:lpstr>
      <vt:lpstr>결과</vt:lpstr>
      <vt:lpstr>결과</vt:lpstr>
      <vt:lpstr>결과</vt:lpstr>
      <vt:lpstr>결과</vt:lpstr>
      <vt:lpstr>Floating point matrix multiplication by CPU</vt:lpstr>
      <vt:lpstr>Floating point matrix multiplication by CPU</vt:lpstr>
      <vt:lpstr>Floating point matrix multiplication by CPU</vt:lpstr>
      <vt:lpstr>실험환경</vt:lpstr>
      <vt:lpstr>실험환경</vt:lpstr>
      <vt:lpstr>실험결과 </vt:lpstr>
      <vt:lpstr>CUDA 로직 변경</vt:lpstr>
      <vt:lpstr>실험결과</vt:lpstr>
      <vt:lpstr>실험결과</vt:lpstr>
      <vt:lpstr>라이브러리 성능비교</vt:lpstr>
      <vt:lpstr>라이브러리 성능비교</vt:lpstr>
      <vt:lpstr>GNU Scientific Library </vt:lpstr>
      <vt:lpstr>GNU Scientific Library </vt:lpstr>
      <vt:lpstr>GNU Scientific Library </vt:lpstr>
      <vt:lpstr>GNU Scientific Library 성능비교 실험 </vt:lpstr>
      <vt:lpstr>실험결과</vt:lpstr>
      <vt:lpstr>Eigen</vt:lpstr>
      <vt:lpstr>Eigen</vt:lpstr>
      <vt:lpstr>Eigen</vt:lpstr>
      <vt:lpstr>Eigen 성능비교 실험 </vt:lpstr>
      <vt:lpstr>실험결과</vt:lpstr>
      <vt:lpstr>Intel MKL</vt:lpstr>
      <vt:lpstr>Intel MKL</vt:lpstr>
      <vt:lpstr>Intel MKL</vt:lpstr>
      <vt:lpstr>Intel MKL 성능비교 결과 </vt:lpstr>
      <vt:lpstr>Intel MKL 성능비교 결과 </vt:lpstr>
      <vt:lpstr>ATLAS</vt:lpstr>
      <vt:lpstr>ATLAS</vt:lpstr>
      <vt:lpstr>ATLAS</vt:lpstr>
      <vt:lpstr>ATLAS 성능비교 결과 </vt:lpstr>
      <vt:lpstr>ATLAS 성능비교 결과 </vt:lpstr>
      <vt:lpstr>KSC Paper Submission </vt:lpstr>
      <vt:lpstr>행렬 곱 추가실험 </vt:lpstr>
      <vt:lpstr>결과 </vt:lpstr>
      <vt:lpstr>원인 분석1 </vt:lpstr>
      <vt:lpstr>원인 분석2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119</cp:revision>
  <dcterms:created xsi:type="dcterms:W3CDTF">2020-03-06T02:35:36Z</dcterms:created>
  <dcterms:modified xsi:type="dcterms:W3CDTF">2022-11-07T11:53:47Z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0x010100C37E2EADF0DA1248973AAEB67F7729DF</vt:lpwstr>
  </property>
</Properties>
</file>